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>
      <p:cViewPr varScale="1">
        <p:scale>
          <a:sx n="104" d="100"/>
          <a:sy n="104" d="100"/>
        </p:scale>
        <p:origin x="232" y="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1CE0-36DD-B843-89DB-6DE485D572A5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0844-F5FF-4849-A579-5ADB6E6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0844-F5FF-4849-A579-5ADB6E6ED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47C9B-7EE9-8190-427D-FB3FB593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F8152-1E1A-45C4-1639-679A970B2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71AEC-BA29-1C2F-E383-5576E08C0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DDF17-549B-D263-95B0-5611ABEEF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0844-F5FF-4849-A579-5ADB6E6ED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0844-F5FF-4849-A579-5ADB6E6ED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0844-F5FF-4849-A579-5ADB6E6ED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7489" y="2086483"/>
            <a:ext cx="4312920" cy="410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42429" y="1833753"/>
            <a:ext cx="4697730" cy="438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7"/>
                </a:lnTo>
                <a:lnTo>
                  <a:pt x="3703320" y="9499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0283" y="614349"/>
            <a:ext cx="11309350" cy="1189355"/>
          </a:xfrm>
          <a:custGeom>
            <a:avLst/>
            <a:gdLst/>
            <a:ahLst/>
            <a:cxnLst/>
            <a:rect l="l" t="t" r="r" b="b"/>
            <a:pathLst>
              <a:path w="11309350" h="1189355">
                <a:moveTo>
                  <a:pt x="11309350" y="0"/>
                </a:moveTo>
                <a:lnTo>
                  <a:pt x="0" y="0"/>
                </a:lnTo>
                <a:lnTo>
                  <a:pt x="0" y="1189304"/>
                </a:lnTo>
                <a:lnTo>
                  <a:pt x="11309350" y="1189304"/>
                </a:lnTo>
                <a:lnTo>
                  <a:pt x="1130935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1546" y="5883507"/>
            <a:ext cx="1972310" cy="4762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7317" y="4940706"/>
            <a:ext cx="2026539" cy="4410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496" y="1993290"/>
            <a:ext cx="1532763" cy="53223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9940" y="3114489"/>
            <a:ext cx="1984678" cy="37027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0210" y="3000908"/>
            <a:ext cx="2348484" cy="53223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2311" y="3918548"/>
            <a:ext cx="1511588" cy="58902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8820" y="5859467"/>
            <a:ext cx="1663589" cy="50951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2359" y="5017511"/>
            <a:ext cx="1916106" cy="48714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31098" y="2001088"/>
            <a:ext cx="1499615" cy="73434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08976" y="2927616"/>
            <a:ext cx="2379726" cy="603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7"/>
                </a:lnTo>
                <a:lnTo>
                  <a:pt x="3703320" y="9499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0283" y="614349"/>
            <a:ext cx="11309350" cy="1189355"/>
          </a:xfrm>
          <a:custGeom>
            <a:avLst/>
            <a:gdLst/>
            <a:ahLst/>
            <a:cxnLst/>
            <a:rect l="l" t="t" r="r" b="b"/>
            <a:pathLst>
              <a:path w="11309350" h="1189355">
                <a:moveTo>
                  <a:pt x="11309350" y="0"/>
                </a:moveTo>
                <a:lnTo>
                  <a:pt x="0" y="0"/>
                </a:lnTo>
                <a:lnTo>
                  <a:pt x="0" y="1189304"/>
                </a:lnTo>
                <a:lnTo>
                  <a:pt x="11309350" y="1189304"/>
                </a:lnTo>
                <a:lnTo>
                  <a:pt x="1130935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7"/>
                </a:lnTo>
                <a:lnTo>
                  <a:pt x="3703320" y="9499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9460" y="-26161"/>
            <a:ext cx="4117466" cy="46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810" y="1211021"/>
            <a:ext cx="11168379" cy="249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6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13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hyperlink" Target="https://www.automate.org/robotics-roi-calculat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image" Target="../media/image58.png"/><Relationship Id="rId21" Type="http://schemas.openxmlformats.org/officeDocument/2006/relationships/image" Target="../media/image76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13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16.jpg"/><Relationship Id="rId10" Type="http://schemas.openxmlformats.org/officeDocument/2006/relationships/image" Target="../media/image65.jp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g"/><Relationship Id="rId22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s-industries.com/" TargetMode="External"/><Relationship Id="rId2" Type="http://schemas.openxmlformats.org/officeDocument/2006/relationships/hyperlink" Target="mailto:cad@ums-industries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rgarcia@ums-industries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allares@ums-industries.com" TargetMode="External"/><Relationship Id="rId5" Type="http://schemas.openxmlformats.org/officeDocument/2006/relationships/hyperlink" Target="mailto:hjoshi@ums-industries.com" TargetMode="External"/><Relationship Id="rId4" Type="http://schemas.openxmlformats.org/officeDocument/2006/relationships/hyperlink" Target="mailto:srahaman@ums-industries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6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" y="127"/>
            <a:ext cx="12191774" cy="6857873"/>
            <a:chOff x="122" y="49"/>
            <a:chExt cx="12191774" cy="6857873"/>
          </a:xfrm>
        </p:grpSpPr>
        <p:pic>
          <p:nvPicPr>
            <p:cNvPr id="3" name="object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" y="49"/>
              <a:ext cx="12191774" cy="68578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03497" y="1782444"/>
              <a:ext cx="4257675" cy="1656080"/>
            </a:xfrm>
            <a:custGeom>
              <a:avLst/>
              <a:gdLst/>
              <a:ahLst/>
              <a:cxnLst/>
              <a:rect l="l" t="t" r="r" b="b"/>
              <a:pathLst>
                <a:path w="4257675" h="1656079">
                  <a:moveTo>
                    <a:pt x="0" y="1656079"/>
                  </a:moveTo>
                  <a:lnTo>
                    <a:pt x="4257294" y="1656079"/>
                  </a:lnTo>
                  <a:lnTo>
                    <a:pt x="4257294" y="0"/>
                  </a:lnTo>
                  <a:lnTo>
                    <a:pt x="0" y="0"/>
                  </a:lnTo>
                  <a:lnTo>
                    <a:pt x="0" y="165607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0598" y="1752600"/>
            <a:ext cx="5653266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 sz="38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The Ultimate</a:t>
            </a:r>
            <a:br>
              <a:rPr lang="en-CA" sz="38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</a:br>
            <a:r>
              <a:rPr lang="en-CA" sz="38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in Quality &amp; Innovation</a:t>
            </a:r>
            <a:endParaRPr sz="3800" b="0" dirty="0">
              <a:solidFill>
                <a:schemeClr val="bg1"/>
              </a:solidFill>
              <a:latin typeface="Helvetica Neue Light" panose="020004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847" y="3482414"/>
            <a:ext cx="4715953" cy="2070375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pPr marL="270510" marR="160655" algn="l">
              <a:lnSpc>
                <a:spcPct val="114999"/>
              </a:lnSpc>
              <a:spcBef>
                <a:spcPts val="1365"/>
              </a:spcBef>
            </a:pPr>
            <a:r>
              <a:rPr lang="en-CA" sz="1800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Over </a:t>
            </a:r>
            <a:r>
              <a:rPr sz="1800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25</a:t>
            </a:r>
            <a:r>
              <a:rPr sz="1800" spc="-8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Helvetica" pitchFamily="2" charset="0"/>
                <a:cs typeface="Arial"/>
              </a:rPr>
              <a:t>years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Helvetica" pitchFamily="2" charset="0"/>
                <a:cs typeface="Arial"/>
              </a:rPr>
              <a:t>experience</a:t>
            </a:r>
            <a:r>
              <a:rPr sz="1800" spc="-14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Helvetica" pitchFamily="2" charset="0"/>
                <a:cs typeface="Arial"/>
              </a:rPr>
              <a:t>working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with</a:t>
            </a:r>
            <a:r>
              <a:rPr sz="1800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manufacturing</a:t>
            </a:r>
            <a:r>
              <a:rPr sz="1800" spc="-13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facilities</a:t>
            </a:r>
            <a:r>
              <a:rPr sz="1800" spc="-13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to</a:t>
            </a:r>
            <a:r>
              <a:rPr sz="1800" spc="-8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achieve </a:t>
            </a:r>
            <a:r>
              <a:rPr sz="1800" spc="-35" dirty="0">
                <a:solidFill>
                  <a:srgbClr val="FFFFFF"/>
                </a:solidFill>
                <a:latin typeface="Helvetica" pitchFamily="2" charset="0"/>
                <a:cs typeface="Arial"/>
              </a:rPr>
              <a:t>high</a:t>
            </a:r>
            <a:r>
              <a:rPr sz="1800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performance</a:t>
            </a:r>
            <a:r>
              <a:rPr sz="1800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Helvetica" pitchFamily="2" charset="0"/>
                <a:cs typeface="Arial"/>
              </a:rPr>
              <a:t>targets,</a:t>
            </a:r>
            <a:r>
              <a:rPr sz="1800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flexibility,</a:t>
            </a:r>
            <a:r>
              <a:rPr sz="1800" spc="-13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increased</a:t>
            </a:r>
            <a:r>
              <a:rPr sz="1800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Helvetica" pitchFamily="2" charset="0"/>
                <a:cs typeface="Arial"/>
              </a:rPr>
              <a:t>margins</a:t>
            </a:r>
            <a:r>
              <a:rPr sz="1800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Helvetica" pitchFamily="2" charset="0"/>
                <a:cs typeface="Arial"/>
              </a:rPr>
              <a:t>and</a:t>
            </a:r>
            <a:r>
              <a:rPr sz="1800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reduction</a:t>
            </a:r>
            <a:r>
              <a:rPr sz="1800" spc="-11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Helvetica" pitchFamily="2" charset="0"/>
                <a:cs typeface="Arial"/>
              </a:rPr>
              <a:t>energy</a:t>
            </a:r>
            <a:r>
              <a:rPr sz="1800" spc="-10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consumption</a:t>
            </a:r>
            <a:r>
              <a:rPr sz="1800" spc="-14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to</a:t>
            </a:r>
            <a:r>
              <a:rPr sz="1800" spc="-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Helvetica" pitchFamily="2" charset="0"/>
                <a:cs typeface="Arial"/>
              </a:rPr>
              <a:t>improve</a:t>
            </a:r>
            <a:r>
              <a:rPr sz="1800" spc="-114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the overall</a:t>
            </a:r>
            <a:r>
              <a:rPr sz="1800" spc="-9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Helvetica" pitchFamily="2" charset="0"/>
                <a:cs typeface="Arial"/>
              </a:rPr>
              <a:t>manufacturing</a:t>
            </a:r>
            <a:r>
              <a:rPr sz="1800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performance.</a:t>
            </a:r>
            <a:endParaRPr sz="1800" dirty="0">
              <a:latin typeface="Helvetica" pitchFamily="2" charset="0"/>
              <a:cs typeface="Arial"/>
            </a:endParaRPr>
          </a:p>
        </p:txBody>
      </p:sp>
      <p:pic>
        <p:nvPicPr>
          <p:cNvPr id="15" name="Picture 14" descr="A white and black logo&#10;&#10;AI-generated content may be incorrect.">
            <a:extLst>
              <a:ext uri="{FF2B5EF4-FFF2-40B4-BE49-F238E27FC236}">
                <a16:creationId xmlns:a16="http://schemas.microsoft.com/office/drawing/2014/main" id="{CEDE5BB0-1B61-982E-0BB2-CA20B4E5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476">
            <a:off x="1417231" y="1660002"/>
            <a:ext cx="1269140" cy="1269140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F9077CB7-C9B8-FF2B-2ABB-C61289AEAB1C}"/>
              </a:ext>
            </a:extLst>
          </p:cNvPr>
          <p:cNvSpPr txBox="1"/>
          <p:nvPr/>
        </p:nvSpPr>
        <p:spPr>
          <a:xfrm>
            <a:off x="6184524" y="3483963"/>
            <a:ext cx="4823078" cy="1433277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pPr marL="270510" marR="160655" algn="l">
              <a:lnSpc>
                <a:spcPct val="114999"/>
              </a:lnSpc>
              <a:spcBef>
                <a:spcPts val="1365"/>
              </a:spcBef>
            </a:pPr>
            <a:r>
              <a:rPr sz="1800" spc="-45" dirty="0">
                <a:solidFill>
                  <a:srgbClr val="FFFFFF"/>
                </a:solidFill>
                <a:latin typeface="Helvetica" pitchFamily="2" charset="0"/>
                <a:cs typeface="Arial"/>
              </a:rPr>
              <a:t>At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UMS</a:t>
            </a:r>
            <a:r>
              <a:rPr sz="1800" spc="-9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Industries,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lang="en-CA" sz="1800" spc="-110" dirty="0">
                <a:solidFill>
                  <a:srgbClr val="FFFFFF"/>
                </a:solidFill>
                <a:latin typeface="Helvetica" pitchFamily="2" charset="0"/>
                <a:cs typeface="Arial"/>
              </a:rPr>
              <a:t>w</a:t>
            </a:r>
            <a:r>
              <a:rPr sz="1800" spc="-110" dirty="0">
                <a:solidFill>
                  <a:srgbClr val="FFFFFF"/>
                </a:solidFill>
                <a:latin typeface="Helvetica" pitchFamily="2" charset="0"/>
                <a:cs typeface="Arial"/>
              </a:rPr>
              <a:t>e</a:t>
            </a:r>
            <a:r>
              <a:rPr sz="1800" spc="-12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Helvetica" pitchFamily="2" charset="0"/>
                <a:cs typeface="Arial"/>
              </a:rPr>
              <a:t>believe</a:t>
            </a:r>
            <a:r>
              <a:rPr sz="1800" spc="-13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in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technological</a:t>
            </a:r>
            <a:r>
              <a:rPr sz="1800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advancement,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Helvetica" pitchFamily="2" charset="0"/>
                <a:cs typeface="Arial"/>
              </a:rPr>
              <a:t>long-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term</a:t>
            </a:r>
            <a:r>
              <a:rPr sz="1800" spc="-14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relationships</a:t>
            </a:r>
            <a:r>
              <a:rPr sz="1800" spc="-12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Helvetica" pitchFamily="2" charset="0"/>
                <a:cs typeface="Arial"/>
              </a:rPr>
              <a:t>and</a:t>
            </a:r>
            <a:r>
              <a:rPr sz="1800" spc="-9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Helvetica" pitchFamily="2" charset="0"/>
                <a:cs typeface="Arial"/>
              </a:rPr>
              <a:t>extensive</a:t>
            </a:r>
            <a:r>
              <a:rPr sz="1800" spc="-105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knowledge </a:t>
            </a:r>
            <a:r>
              <a:rPr sz="1800" dirty="0">
                <a:solidFill>
                  <a:srgbClr val="FFFFFF"/>
                </a:solidFill>
                <a:latin typeface="Helvetica" pitchFamily="2" charset="0"/>
                <a:cs typeface="Arial"/>
              </a:rPr>
              <a:t>about</a:t>
            </a:r>
            <a:r>
              <a:rPr sz="1800" spc="-11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elvetica" pitchFamily="2" charset="0"/>
                <a:cs typeface="Arial"/>
              </a:rPr>
              <a:t>smart</a:t>
            </a:r>
            <a:r>
              <a:rPr sz="1800" spc="-8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Helvetica" pitchFamily="2" charset="0"/>
                <a:cs typeface="Arial"/>
              </a:rPr>
              <a:t>manufacturing.</a:t>
            </a:r>
            <a:r>
              <a:rPr sz="1800" spc="-110" dirty="0">
                <a:solidFill>
                  <a:srgbClr val="FFFFFF"/>
                </a:solidFill>
                <a:latin typeface="Helvetica" pitchFamily="2" charset="0"/>
                <a:cs typeface="Arial"/>
              </a:rPr>
              <a:t> </a:t>
            </a:r>
            <a:endParaRPr lang="en-CA" sz="1800" spc="-110" dirty="0">
              <a:solidFill>
                <a:srgbClr val="FFFFFF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26456-A5E1-6420-3862-3C450FB31128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5030DD15-6A04-0F03-101D-F6F1A88A1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5A61D2-6BC6-BD5F-D85E-AE6B8F116C7D}"/>
              </a:ext>
            </a:extLst>
          </p:cNvPr>
          <p:cNvSpPr txBox="1"/>
          <p:nvPr/>
        </p:nvSpPr>
        <p:spPr>
          <a:xfrm>
            <a:off x="8837694" y="348732"/>
            <a:ext cx="28858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Company Overview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AUTOMATION</a:t>
            </a:r>
            <a:r>
              <a:rPr spc="-114" dirty="0"/>
              <a:t> </a:t>
            </a:r>
            <a:r>
              <a:rPr spc="-400" dirty="0"/>
              <a:t>PAST</a:t>
            </a:r>
            <a:r>
              <a:rPr spc="-90" dirty="0"/>
              <a:t> </a:t>
            </a:r>
            <a:r>
              <a:rPr spc="-425" dirty="0"/>
              <a:t>PROJECTS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85802" y="1663637"/>
            <a:ext cx="3473782" cy="1972168"/>
            <a:chOff x="101934" y="1839023"/>
            <a:chExt cx="4057650" cy="24580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05" y="1867534"/>
              <a:ext cx="4000373" cy="24009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6221" y="1853310"/>
              <a:ext cx="4029075" cy="2429510"/>
            </a:xfrm>
            <a:custGeom>
              <a:avLst/>
              <a:gdLst/>
              <a:ahLst/>
              <a:cxnLst/>
              <a:rect l="l" t="t" r="r" b="b"/>
              <a:pathLst>
                <a:path w="4029075" h="2429510">
                  <a:moveTo>
                    <a:pt x="0" y="2429510"/>
                  </a:moveTo>
                  <a:lnTo>
                    <a:pt x="4028948" y="2429510"/>
                  </a:lnTo>
                  <a:lnTo>
                    <a:pt x="4028948" y="0"/>
                  </a:lnTo>
                  <a:lnTo>
                    <a:pt x="0" y="0"/>
                  </a:lnTo>
                  <a:lnTo>
                    <a:pt x="0" y="242951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891433" y="1672272"/>
            <a:ext cx="2804576" cy="1978791"/>
            <a:chOff x="4420044" y="1847659"/>
            <a:chExt cx="3275965" cy="24663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8683" y="1876298"/>
              <a:ext cx="3218434" cy="24089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34332" y="1861947"/>
              <a:ext cx="3247390" cy="2437765"/>
            </a:xfrm>
            <a:custGeom>
              <a:avLst/>
              <a:gdLst/>
              <a:ahLst/>
              <a:cxnLst/>
              <a:rect l="l" t="t" r="r" b="b"/>
              <a:pathLst>
                <a:path w="3247390" h="2437765">
                  <a:moveTo>
                    <a:pt x="0" y="2437510"/>
                  </a:moveTo>
                  <a:lnTo>
                    <a:pt x="3247009" y="2437510"/>
                  </a:lnTo>
                  <a:lnTo>
                    <a:pt x="3247009" y="0"/>
                  </a:lnTo>
                  <a:lnTo>
                    <a:pt x="0" y="0"/>
                  </a:lnTo>
                  <a:lnTo>
                    <a:pt x="0" y="243751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85800" y="4038600"/>
            <a:ext cx="3473782" cy="1797419"/>
            <a:chOff x="101932" y="4397768"/>
            <a:chExt cx="4057650" cy="22402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505" y="4426343"/>
              <a:ext cx="4000373" cy="21830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6220" y="4412056"/>
              <a:ext cx="4029075" cy="2211705"/>
            </a:xfrm>
            <a:custGeom>
              <a:avLst/>
              <a:gdLst/>
              <a:ahLst/>
              <a:cxnLst/>
              <a:rect l="l" t="t" r="r" b="b"/>
              <a:pathLst>
                <a:path w="4029075" h="2211704">
                  <a:moveTo>
                    <a:pt x="0" y="2211578"/>
                  </a:moveTo>
                  <a:lnTo>
                    <a:pt x="4028948" y="2211578"/>
                  </a:lnTo>
                  <a:lnTo>
                    <a:pt x="4028948" y="0"/>
                  </a:lnTo>
                  <a:lnTo>
                    <a:pt x="0" y="0"/>
                  </a:lnTo>
                  <a:lnTo>
                    <a:pt x="0" y="221157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24624" y="4038600"/>
            <a:ext cx="3212080" cy="175146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504373" y="1674939"/>
            <a:ext cx="3261224" cy="1963507"/>
            <a:chOff x="7956232" y="1850326"/>
            <a:chExt cx="3809365" cy="244729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4743" y="1878838"/>
              <a:ext cx="3751961" cy="23896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70519" y="1864614"/>
              <a:ext cx="3780790" cy="2418715"/>
            </a:xfrm>
            <a:custGeom>
              <a:avLst/>
              <a:gdLst/>
              <a:ahLst/>
              <a:cxnLst/>
              <a:rect l="l" t="t" r="r" b="b"/>
              <a:pathLst>
                <a:path w="3780790" h="2418715">
                  <a:moveTo>
                    <a:pt x="0" y="2418207"/>
                  </a:moveTo>
                  <a:lnTo>
                    <a:pt x="3780535" y="2418207"/>
                  </a:lnTo>
                  <a:lnTo>
                    <a:pt x="3780535" y="0"/>
                  </a:lnTo>
                  <a:lnTo>
                    <a:pt x="0" y="0"/>
                  </a:lnTo>
                  <a:lnTo>
                    <a:pt x="0" y="241820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41997" y="4114800"/>
            <a:ext cx="1292203" cy="1704186"/>
            <a:chOff x="5179250" y="4404702"/>
            <a:chExt cx="1509395" cy="212407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762" y="4524109"/>
              <a:ext cx="1406616" cy="19755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93538" y="4418990"/>
              <a:ext cx="1480820" cy="2095500"/>
            </a:xfrm>
            <a:custGeom>
              <a:avLst/>
              <a:gdLst/>
              <a:ahLst/>
              <a:cxnLst/>
              <a:rect l="l" t="t" r="r" b="b"/>
              <a:pathLst>
                <a:path w="1480820" h="2095500">
                  <a:moveTo>
                    <a:pt x="0" y="2094992"/>
                  </a:moveTo>
                  <a:lnTo>
                    <a:pt x="1480565" y="2094992"/>
                  </a:lnTo>
                  <a:lnTo>
                    <a:pt x="1480565" y="0"/>
                  </a:lnTo>
                  <a:lnTo>
                    <a:pt x="0" y="0"/>
                  </a:lnTo>
                  <a:lnTo>
                    <a:pt x="0" y="209499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14549" y="4038600"/>
            <a:ext cx="3236760" cy="1764586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224154" algn="r">
              <a:lnSpc>
                <a:spcPct val="100000"/>
              </a:lnSpc>
            </a:pPr>
            <a:r>
              <a:rPr sz="900" spc="-25" dirty="0">
                <a:solidFill>
                  <a:srgbClr val="4590B8"/>
                </a:solidFill>
                <a:latin typeface="Arial"/>
                <a:cs typeface="Arial"/>
              </a:rPr>
              <a:t>10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FD96A2-1377-AB30-6FF6-643BE3340C98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close-up of a person&#10;&#10;AI-generated content may be incorrect.">
            <a:extLst>
              <a:ext uri="{FF2B5EF4-FFF2-40B4-BE49-F238E27FC236}">
                <a16:creationId xmlns:a16="http://schemas.microsoft.com/office/drawing/2014/main" id="{E8515DC7-77FA-7E73-553B-ED8E00E1E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92389C-9134-B1CD-A04B-B43EEC3E7EC3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Automation Past Projects</a:t>
            </a:r>
            <a:endParaRPr lang="en-US" sz="2200" dirty="0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5226EB48-5C4B-035D-3B42-8067AD0CC716}"/>
              </a:ext>
            </a:extLst>
          </p:cNvPr>
          <p:cNvSpPr txBox="1"/>
          <p:nvPr/>
        </p:nvSpPr>
        <p:spPr>
          <a:xfrm>
            <a:off x="660179" y="5943600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Dowel &amp; Cup Press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BA6EDE64-98D4-7146-A7DC-FB4648215607}"/>
              </a:ext>
            </a:extLst>
          </p:cNvPr>
          <p:cNvSpPr txBox="1"/>
          <p:nvPr/>
        </p:nvSpPr>
        <p:spPr>
          <a:xfrm>
            <a:off x="4803674" y="1241089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 err="1">
                <a:solidFill>
                  <a:schemeClr val="tx1"/>
                </a:solidFill>
                <a:latin typeface="Helvetica Neue Light" panose="02000403000000020004" pitchFamily="2" charset="0"/>
              </a:rPr>
              <a:t>Avseal</a:t>
            </a:r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 &amp; Probe Station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EB723D9F-95AE-794C-9DF6-99D4935AA5B5}"/>
              </a:ext>
            </a:extLst>
          </p:cNvPr>
          <p:cNvSpPr txBox="1"/>
          <p:nvPr/>
        </p:nvSpPr>
        <p:spPr>
          <a:xfrm>
            <a:off x="8507588" y="1248115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Flange Bend Station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F1BBB73E-D3B3-AD62-6F90-C7CC7361E6B2}"/>
              </a:ext>
            </a:extLst>
          </p:cNvPr>
          <p:cNvSpPr txBox="1"/>
          <p:nvPr/>
        </p:nvSpPr>
        <p:spPr>
          <a:xfrm>
            <a:off x="710262" y="1248115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GM Dunnage System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519916B5-2F75-774B-6E6E-7A5BA41DD1F0}"/>
              </a:ext>
            </a:extLst>
          </p:cNvPr>
          <p:cNvSpPr txBox="1"/>
          <p:nvPr/>
        </p:nvSpPr>
        <p:spPr>
          <a:xfrm>
            <a:off x="4855066" y="5943600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Portable Welding Machine</a:t>
            </a: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32264FB6-11C6-0D5F-126B-221117D2EB3F}"/>
              </a:ext>
            </a:extLst>
          </p:cNvPr>
          <p:cNvSpPr txBox="1"/>
          <p:nvPr/>
        </p:nvSpPr>
        <p:spPr>
          <a:xfrm>
            <a:off x="8486993" y="5943600"/>
            <a:ext cx="4136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Piston Identification Cell </a:t>
            </a:r>
          </a:p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(with vision)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9300" y="1447800"/>
            <a:ext cx="44602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At</a:t>
            </a:r>
            <a:r>
              <a:rPr sz="1400" spc="23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UMS,</a:t>
            </a:r>
            <a:r>
              <a:rPr sz="1400" spc="23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23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specialize</a:t>
            </a:r>
            <a:r>
              <a:rPr sz="1400" spc="240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3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automation</a:t>
            </a:r>
            <a:r>
              <a:rPr sz="1400" spc="240" dirty="0">
                <a:latin typeface="Calibri"/>
                <a:cs typeface="Calibri"/>
              </a:rPr>
              <a:t>   </a:t>
            </a:r>
            <a:r>
              <a:rPr sz="1400" spc="-10" dirty="0">
                <a:latin typeface="Calibri"/>
                <a:cs typeface="Calibri"/>
              </a:rPr>
              <a:t>solutions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operations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staffing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issues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turnover. </a:t>
            </a:r>
            <a:r>
              <a:rPr sz="1400" dirty="0">
                <a:latin typeface="Calibri"/>
                <a:cs typeface="Calibri"/>
              </a:rPr>
              <a:t>Case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Point: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325" y="1447800"/>
            <a:ext cx="323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that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2690" y="1447800"/>
            <a:ext cx="516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de-</a:t>
            </a:r>
            <a:r>
              <a:rPr sz="1400" spc="-20" dirty="0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0" y="2301620"/>
            <a:ext cx="5651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recently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completed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project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local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company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done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4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Lazer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" y="2514981"/>
            <a:ext cx="5649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4695" algn="l"/>
              </a:tabLst>
            </a:pPr>
            <a:r>
              <a:rPr sz="1400" spc="-10" dirty="0">
                <a:latin typeface="Calibri"/>
                <a:cs typeface="Calibri"/>
              </a:rPr>
              <a:t>Metals.</a:t>
            </a:r>
            <a:r>
              <a:rPr sz="1400" dirty="0">
                <a:latin typeface="Calibri"/>
                <a:cs typeface="Calibri"/>
              </a:rPr>
              <a:t>	Lazer</a:t>
            </a:r>
            <a:r>
              <a:rPr sz="1400" spc="3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Metals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always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believed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3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they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could</a:t>
            </a:r>
            <a:r>
              <a:rPr sz="1400" spc="3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never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afford</a:t>
            </a:r>
            <a:r>
              <a:rPr sz="1400" spc="3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300" y="2728341"/>
            <a:ext cx="5651500" cy="304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Automation.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small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shop,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approximately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5M </a:t>
            </a:r>
            <a:r>
              <a:rPr sz="1400" dirty="0">
                <a:latin typeface="Calibri"/>
                <a:cs typeface="Calibri"/>
              </a:rPr>
              <a:t>annual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revenues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online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sales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ornamental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products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sold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on </a:t>
            </a:r>
            <a:r>
              <a:rPr sz="1400" dirty="0">
                <a:latin typeface="Calibri"/>
                <a:cs typeface="Calibri"/>
              </a:rPr>
              <a:t>Amazon.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However,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Henry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famously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said,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"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</a:t>
            </a:r>
            <a:r>
              <a:rPr sz="1400" i="1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</a:t>
            </a:r>
            <a:r>
              <a:rPr sz="1400" i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</a:t>
            </a:r>
            <a:r>
              <a:rPr sz="1400" i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400" i="1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machine</a:t>
            </a:r>
            <a:r>
              <a:rPr sz="1400" i="1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don't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buy</a:t>
            </a:r>
            <a:r>
              <a:rPr sz="1400" i="1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it,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then</a:t>
            </a:r>
            <a:r>
              <a:rPr sz="1400" i="1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</a:t>
            </a:r>
            <a:r>
              <a:rPr sz="1400" i="1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1400" i="1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ultimately</a:t>
            </a:r>
            <a:r>
              <a:rPr sz="1400" i="1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</a:t>
            </a:r>
            <a:r>
              <a:rPr sz="1400" i="1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</a:t>
            </a:r>
            <a:r>
              <a:rPr sz="1400" i="1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</a:t>
            </a:r>
            <a:r>
              <a:rPr sz="1400" i="1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have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paid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sz="1400" i="1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400" i="1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don't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have</a:t>
            </a:r>
            <a:r>
              <a:rPr sz="1400" i="1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it."</a:t>
            </a:r>
            <a:endParaRPr lang="en-CA" sz="1400" i="1" spc="-2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1400" i="1" dirty="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When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Lazer</a:t>
            </a:r>
            <a:r>
              <a:rPr sz="1400" spc="3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Metals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adopted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automated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packaging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station,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they </a:t>
            </a:r>
            <a:r>
              <a:rPr sz="1400" spc="-10" dirty="0">
                <a:latin typeface="Calibri"/>
                <a:cs typeface="Calibri"/>
              </a:rPr>
              <a:t>achieved:</a:t>
            </a:r>
            <a:endParaRPr sz="1400" dirty="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buSzPct val="71428"/>
              <a:buFont typeface="Wingdings"/>
              <a:buChar char="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25%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boost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production efficiency.</a:t>
            </a:r>
            <a:endParaRPr sz="1400" dirty="0">
              <a:latin typeface="Calibri"/>
              <a:cs typeface="Calibri"/>
            </a:endParaRPr>
          </a:p>
          <a:p>
            <a:pPr marL="299085" marR="7620" indent="-287020">
              <a:lnSpc>
                <a:spcPct val="100000"/>
              </a:lnSpc>
              <a:buSzPct val="71428"/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30%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reduction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quality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errors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(mislabelling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alone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costs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Lazer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12k </a:t>
            </a:r>
            <a:r>
              <a:rPr sz="1400" spc="-10" dirty="0">
                <a:latin typeface="Calibri"/>
                <a:cs typeface="Calibri"/>
              </a:rPr>
              <a:t>annually!).</a:t>
            </a:r>
            <a:endParaRPr sz="1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SzPct val="71428"/>
              <a:buFont typeface="Wingdings"/>
              <a:buChar char=""/>
              <a:tabLst>
                <a:tab pos="299085" algn="l"/>
              </a:tabLst>
            </a:pPr>
            <a:r>
              <a:rPr sz="1400" spc="-25" dirty="0">
                <a:latin typeface="Calibri"/>
                <a:cs typeface="Calibri"/>
              </a:rPr>
              <a:t>Total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months.</a:t>
            </a:r>
            <a:endParaRPr sz="1400" dirty="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Our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ROI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calculator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provide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customized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estimate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business's potential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savings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efficiency gains.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300" y="5822563"/>
            <a:ext cx="5649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looking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forward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helping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Manufacturing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achieve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full </a:t>
            </a:r>
            <a:r>
              <a:rPr sz="1400" spc="-10" dirty="0">
                <a:latin typeface="Calibri"/>
                <a:cs typeface="Calibri"/>
              </a:rPr>
              <a:t>potential!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AUTOMATION</a:t>
            </a:r>
            <a:r>
              <a:rPr spc="-114" dirty="0"/>
              <a:t> </a:t>
            </a:r>
            <a:r>
              <a:rPr spc="-240" dirty="0"/>
              <a:t>ROI</a:t>
            </a:r>
            <a:r>
              <a:rPr spc="-95" dirty="0"/>
              <a:t> </a:t>
            </a:r>
            <a:r>
              <a:rPr spc="-395" dirty="0"/>
              <a:t>CALCULATOR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5304" y="1643697"/>
            <a:ext cx="3886200" cy="267703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821930" y="5718796"/>
            <a:ext cx="276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ROBOTIC</a:t>
            </a:r>
            <a:r>
              <a:rPr sz="1800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ROI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CALCULATOR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4336" y="4596424"/>
            <a:ext cx="2378864" cy="8059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C613EA-4CEB-5624-1A7A-61ECAA037A3F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CD88589F-6C2F-DF16-0D3C-1AB7CDF98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B858E4-163F-301B-ACD6-896A70BBBB5E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Automation ROI Calculator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1146" y="2290890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6703" y="2802318"/>
            <a:ext cx="541020" cy="828675"/>
          </a:xfrm>
          <a:custGeom>
            <a:avLst/>
            <a:gdLst/>
            <a:ahLst/>
            <a:cxnLst/>
            <a:rect l="l" t="t" r="r" b="b"/>
            <a:pathLst>
              <a:path w="541020" h="828675">
                <a:moveTo>
                  <a:pt x="108204" y="0"/>
                </a:moveTo>
                <a:lnTo>
                  <a:pt x="0" y="99694"/>
                </a:lnTo>
                <a:lnTo>
                  <a:pt x="32776" y="136805"/>
                </a:lnTo>
                <a:lnTo>
                  <a:pt x="63869" y="175163"/>
                </a:lnTo>
                <a:lnTo>
                  <a:pt x="93248" y="214711"/>
                </a:lnTo>
                <a:lnTo>
                  <a:pt x="120886" y="255388"/>
                </a:lnTo>
                <a:lnTo>
                  <a:pt x="146755" y="297138"/>
                </a:lnTo>
                <a:lnTo>
                  <a:pt x="170826" y="339901"/>
                </a:lnTo>
                <a:lnTo>
                  <a:pt x="193071" y="383619"/>
                </a:lnTo>
                <a:lnTo>
                  <a:pt x="213462" y="428233"/>
                </a:lnTo>
                <a:lnTo>
                  <a:pt x="231969" y="473684"/>
                </a:lnTo>
                <a:lnTo>
                  <a:pt x="248566" y="519915"/>
                </a:lnTo>
                <a:lnTo>
                  <a:pt x="263223" y="566865"/>
                </a:lnTo>
                <a:lnTo>
                  <a:pt x="275912" y="614478"/>
                </a:lnTo>
                <a:lnTo>
                  <a:pt x="286606" y="662693"/>
                </a:lnTo>
                <a:lnTo>
                  <a:pt x="295275" y="711453"/>
                </a:lnTo>
                <a:lnTo>
                  <a:pt x="197738" y="716407"/>
                </a:lnTo>
                <a:lnTo>
                  <a:pt x="381254" y="828420"/>
                </a:lnTo>
                <a:lnTo>
                  <a:pt x="540638" y="698881"/>
                </a:lnTo>
                <a:lnTo>
                  <a:pt x="442975" y="703833"/>
                </a:lnTo>
                <a:lnTo>
                  <a:pt x="434937" y="654733"/>
                </a:lnTo>
                <a:lnTo>
                  <a:pt x="425075" y="606093"/>
                </a:lnTo>
                <a:lnTo>
                  <a:pt x="413412" y="557961"/>
                </a:lnTo>
                <a:lnTo>
                  <a:pt x="399972" y="510385"/>
                </a:lnTo>
                <a:lnTo>
                  <a:pt x="384776" y="463411"/>
                </a:lnTo>
                <a:lnTo>
                  <a:pt x="367848" y="417088"/>
                </a:lnTo>
                <a:lnTo>
                  <a:pt x="349209" y="371462"/>
                </a:lnTo>
                <a:lnTo>
                  <a:pt x="328882" y="326580"/>
                </a:lnTo>
                <a:lnTo>
                  <a:pt x="306890" y="282490"/>
                </a:lnTo>
                <a:lnTo>
                  <a:pt x="283254" y="239239"/>
                </a:lnTo>
                <a:lnTo>
                  <a:pt x="257999" y="196875"/>
                </a:lnTo>
                <a:lnTo>
                  <a:pt x="231145" y="155444"/>
                </a:lnTo>
                <a:lnTo>
                  <a:pt x="202717" y="114993"/>
                </a:lnTo>
                <a:lnTo>
                  <a:pt x="172735" y="75571"/>
                </a:lnTo>
                <a:lnTo>
                  <a:pt x="141223" y="37224"/>
                </a:lnTo>
                <a:lnTo>
                  <a:pt x="108204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4976" y="3831908"/>
            <a:ext cx="817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4318825"/>
            <a:ext cx="678180" cy="481965"/>
          </a:xfrm>
          <a:custGeom>
            <a:avLst/>
            <a:gdLst/>
            <a:ahLst/>
            <a:cxnLst/>
            <a:rect l="l" t="t" r="r" b="b"/>
            <a:pathLst>
              <a:path w="678179" h="481964">
                <a:moveTo>
                  <a:pt x="583946" y="0"/>
                </a:moveTo>
                <a:lnTo>
                  <a:pt x="545767" y="30481"/>
                </a:lnTo>
                <a:lnTo>
                  <a:pt x="506429" y="59285"/>
                </a:lnTo>
                <a:lnTo>
                  <a:pt x="465990" y="86382"/>
                </a:lnTo>
                <a:lnTo>
                  <a:pt x="424505" y="111746"/>
                </a:lnTo>
                <a:lnTo>
                  <a:pt x="382031" y="135347"/>
                </a:lnTo>
                <a:lnTo>
                  <a:pt x="338626" y="157158"/>
                </a:lnTo>
                <a:lnTo>
                  <a:pt x="294345" y="177151"/>
                </a:lnTo>
                <a:lnTo>
                  <a:pt x="249245" y="195297"/>
                </a:lnTo>
                <a:lnTo>
                  <a:pt x="203383" y="211570"/>
                </a:lnTo>
                <a:lnTo>
                  <a:pt x="156816" y="225939"/>
                </a:lnTo>
                <a:lnTo>
                  <a:pt x="109600" y="238378"/>
                </a:lnTo>
                <a:lnTo>
                  <a:pt x="96647" y="141604"/>
                </a:lnTo>
                <a:lnTo>
                  <a:pt x="0" y="333628"/>
                </a:lnTo>
                <a:lnTo>
                  <a:pt x="142112" y="481837"/>
                </a:lnTo>
                <a:lnTo>
                  <a:pt x="129159" y="384936"/>
                </a:lnTo>
                <a:lnTo>
                  <a:pt x="179315" y="372407"/>
                </a:lnTo>
                <a:lnTo>
                  <a:pt x="228846" y="357951"/>
                </a:lnTo>
                <a:lnTo>
                  <a:pt x="277699" y="341594"/>
                </a:lnTo>
                <a:lnTo>
                  <a:pt x="325820" y="323360"/>
                </a:lnTo>
                <a:lnTo>
                  <a:pt x="373157" y="303277"/>
                </a:lnTo>
                <a:lnTo>
                  <a:pt x="419655" y="281368"/>
                </a:lnTo>
                <a:lnTo>
                  <a:pt x="465262" y="257660"/>
                </a:lnTo>
                <a:lnTo>
                  <a:pt x="509923" y="232179"/>
                </a:lnTo>
                <a:lnTo>
                  <a:pt x="553587" y="204950"/>
                </a:lnTo>
                <a:lnTo>
                  <a:pt x="596198" y="175998"/>
                </a:lnTo>
                <a:lnTo>
                  <a:pt x="637704" y="145349"/>
                </a:lnTo>
                <a:lnTo>
                  <a:pt x="678052" y="113029"/>
                </a:lnTo>
                <a:lnTo>
                  <a:pt x="583946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9627" y="4583493"/>
            <a:ext cx="80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126" y="4250246"/>
            <a:ext cx="465455" cy="400050"/>
          </a:xfrm>
          <a:custGeom>
            <a:avLst/>
            <a:gdLst/>
            <a:ahLst/>
            <a:cxnLst/>
            <a:rect l="l" t="t" r="r" b="b"/>
            <a:pathLst>
              <a:path w="465454" h="400050">
                <a:moveTo>
                  <a:pt x="273050" y="0"/>
                </a:moveTo>
                <a:lnTo>
                  <a:pt x="58293" y="11303"/>
                </a:lnTo>
                <a:lnTo>
                  <a:pt x="0" y="208280"/>
                </a:lnTo>
                <a:lnTo>
                  <a:pt x="77724" y="148970"/>
                </a:lnTo>
                <a:lnTo>
                  <a:pt x="112638" y="185433"/>
                </a:lnTo>
                <a:lnTo>
                  <a:pt x="148871" y="220501"/>
                </a:lnTo>
                <a:lnTo>
                  <a:pt x="186384" y="254138"/>
                </a:lnTo>
                <a:lnTo>
                  <a:pt x="225139" y="286305"/>
                </a:lnTo>
                <a:lnTo>
                  <a:pt x="265096" y="316966"/>
                </a:lnTo>
                <a:lnTo>
                  <a:pt x="306216" y="346084"/>
                </a:lnTo>
                <a:lnTo>
                  <a:pt x="348462" y="373622"/>
                </a:lnTo>
                <a:lnTo>
                  <a:pt x="391795" y="399542"/>
                </a:lnTo>
                <a:lnTo>
                  <a:pt x="464947" y="271906"/>
                </a:lnTo>
                <a:lnTo>
                  <a:pt x="422719" y="246527"/>
                </a:lnTo>
                <a:lnTo>
                  <a:pt x="381636" y="219406"/>
                </a:lnTo>
                <a:lnTo>
                  <a:pt x="341752" y="190590"/>
                </a:lnTo>
                <a:lnTo>
                  <a:pt x="303124" y="160126"/>
                </a:lnTo>
                <a:lnTo>
                  <a:pt x="265806" y="128060"/>
                </a:lnTo>
                <a:lnTo>
                  <a:pt x="229855" y="94438"/>
                </a:lnTo>
                <a:lnTo>
                  <a:pt x="195325" y="59309"/>
                </a:lnTo>
                <a:lnTo>
                  <a:pt x="273050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3989" y="3716084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Arial"/>
                <a:cs typeface="Arial"/>
              </a:rPr>
              <a:t>ROI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5204" y="2872168"/>
            <a:ext cx="337820" cy="643255"/>
          </a:xfrm>
          <a:custGeom>
            <a:avLst/>
            <a:gdLst/>
            <a:ahLst/>
            <a:cxnLst/>
            <a:rect l="l" t="t" r="r" b="b"/>
            <a:pathLst>
              <a:path w="337819" h="643254">
                <a:moveTo>
                  <a:pt x="246125" y="0"/>
                </a:moveTo>
                <a:lnTo>
                  <a:pt x="41782" y="20065"/>
                </a:lnTo>
                <a:lnTo>
                  <a:pt x="125856" y="69850"/>
                </a:lnTo>
                <a:lnTo>
                  <a:pt x="105607" y="114958"/>
                </a:lnTo>
                <a:lnTo>
                  <a:pt x="87094" y="160714"/>
                </a:lnTo>
                <a:lnTo>
                  <a:pt x="70330" y="207067"/>
                </a:lnTo>
                <a:lnTo>
                  <a:pt x="55324" y="253967"/>
                </a:lnTo>
                <a:lnTo>
                  <a:pt x="42090" y="301362"/>
                </a:lnTo>
                <a:lnTo>
                  <a:pt x="30638" y="349202"/>
                </a:lnTo>
                <a:lnTo>
                  <a:pt x="20980" y="397436"/>
                </a:lnTo>
                <a:lnTo>
                  <a:pt x="13128" y="446014"/>
                </a:lnTo>
                <a:lnTo>
                  <a:pt x="7092" y="494885"/>
                </a:lnTo>
                <a:lnTo>
                  <a:pt x="2884" y="543998"/>
                </a:lnTo>
                <a:lnTo>
                  <a:pt x="516" y="593302"/>
                </a:lnTo>
                <a:lnTo>
                  <a:pt x="0" y="642746"/>
                </a:lnTo>
                <a:lnTo>
                  <a:pt x="147065" y="641476"/>
                </a:lnTo>
                <a:lnTo>
                  <a:pt x="147772" y="590179"/>
                </a:lnTo>
                <a:lnTo>
                  <a:pt x="150719" y="539055"/>
                </a:lnTo>
                <a:lnTo>
                  <a:pt x="155893" y="488175"/>
                </a:lnTo>
                <a:lnTo>
                  <a:pt x="163279" y="437614"/>
                </a:lnTo>
                <a:lnTo>
                  <a:pt x="172862" y="387445"/>
                </a:lnTo>
                <a:lnTo>
                  <a:pt x="184629" y="337740"/>
                </a:lnTo>
                <a:lnTo>
                  <a:pt x="198564" y="288574"/>
                </a:lnTo>
                <a:lnTo>
                  <a:pt x="214654" y="240018"/>
                </a:lnTo>
                <a:lnTo>
                  <a:pt x="232883" y="192147"/>
                </a:lnTo>
                <a:lnTo>
                  <a:pt x="253237" y="145034"/>
                </a:lnTo>
                <a:lnTo>
                  <a:pt x="337312" y="194690"/>
                </a:lnTo>
                <a:lnTo>
                  <a:pt x="24612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1175" y="2314638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1194" y="2076387"/>
            <a:ext cx="483870" cy="343535"/>
          </a:xfrm>
          <a:custGeom>
            <a:avLst/>
            <a:gdLst/>
            <a:ahLst/>
            <a:cxnLst/>
            <a:rect l="l" t="t" r="r" b="b"/>
            <a:pathLst>
              <a:path w="483870" h="343535">
                <a:moveTo>
                  <a:pt x="370331" y="0"/>
                </a:moveTo>
                <a:lnTo>
                  <a:pt x="365886" y="97662"/>
                </a:lnTo>
                <a:lnTo>
                  <a:pt x="312542" y="101238"/>
                </a:lnTo>
                <a:lnTo>
                  <a:pt x="259448" y="106953"/>
                </a:lnTo>
                <a:lnTo>
                  <a:pt x="206670" y="114801"/>
                </a:lnTo>
                <a:lnTo>
                  <a:pt x="154271" y="124775"/>
                </a:lnTo>
                <a:lnTo>
                  <a:pt x="102317" y="136868"/>
                </a:lnTo>
                <a:lnTo>
                  <a:pt x="50872" y="151074"/>
                </a:lnTo>
                <a:lnTo>
                  <a:pt x="0" y="167386"/>
                </a:lnTo>
                <a:lnTo>
                  <a:pt x="47625" y="306578"/>
                </a:lnTo>
                <a:lnTo>
                  <a:pt x="98252" y="290525"/>
                </a:lnTo>
                <a:lnTo>
                  <a:pt x="149497" y="276794"/>
                </a:lnTo>
                <a:lnTo>
                  <a:pt x="201279" y="265398"/>
                </a:lnTo>
                <a:lnTo>
                  <a:pt x="253515" y="256351"/>
                </a:lnTo>
                <a:lnTo>
                  <a:pt x="306125" y="249669"/>
                </a:lnTo>
                <a:lnTo>
                  <a:pt x="359028" y="245363"/>
                </a:lnTo>
                <a:lnTo>
                  <a:pt x="354583" y="343026"/>
                </a:lnTo>
                <a:lnTo>
                  <a:pt x="483869" y="171196"/>
                </a:lnTo>
                <a:lnTo>
                  <a:pt x="370331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9512" y="1544726"/>
            <a:ext cx="2282825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244475" indent="-13017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Automotive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required </a:t>
            </a:r>
            <a:r>
              <a:rPr sz="1200" dirty="0">
                <a:latin typeface="Calibri"/>
                <a:cs typeface="Calibri"/>
              </a:rPr>
              <a:t>two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8mm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dowel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pins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pressed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machined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holes.</a:t>
            </a:r>
            <a:endParaRPr sz="1200">
              <a:latin typeface="Calibri"/>
              <a:cs typeface="Calibri"/>
            </a:endParaRPr>
          </a:p>
          <a:p>
            <a:pPr marL="220979" marR="340360" indent="-130175">
              <a:lnSpc>
                <a:spcPct val="100000"/>
              </a:lnSpc>
              <a:buFont typeface="Arial"/>
              <a:buChar char="•"/>
              <a:tabLst>
                <a:tab pos="220979" algn="l"/>
                <a:tab pos="256540" algn="l"/>
              </a:tabLst>
            </a:pPr>
            <a:r>
              <a:rPr sz="1200" dirty="0">
                <a:latin typeface="Calibri"/>
                <a:cs typeface="Calibri"/>
              </a:rPr>
              <a:t>	Determine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force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depth </a:t>
            </a:r>
            <a:r>
              <a:rPr sz="1200" spc="-10" dirty="0">
                <a:latin typeface="Calibri"/>
                <a:cs typeface="Calibri"/>
              </a:rPr>
              <a:t>feedback.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89790" y="1632293"/>
            <a:ext cx="2088514" cy="840740"/>
            <a:chOff x="5689790" y="1978685"/>
            <a:chExt cx="2088514" cy="840740"/>
          </a:xfrm>
        </p:grpSpPr>
        <p:sp>
          <p:nvSpPr>
            <p:cNvPr id="15" name="object 15"/>
            <p:cNvSpPr/>
            <p:nvPr/>
          </p:nvSpPr>
          <p:spPr>
            <a:xfrm>
              <a:off x="5694553" y="1983447"/>
              <a:ext cx="2078989" cy="831215"/>
            </a:xfrm>
            <a:custGeom>
              <a:avLst/>
              <a:gdLst/>
              <a:ahLst/>
              <a:cxnLst/>
              <a:rect l="l" t="t" r="r" b="b"/>
              <a:pathLst>
                <a:path w="2078990" h="831214">
                  <a:moveTo>
                    <a:pt x="2078989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2078989" y="830999"/>
                  </a:lnTo>
                  <a:lnTo>
                    <a:pt x="207898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4553" y="1983447"/>
              <a:ext cx="2078989" cy="831215"/>
            </a:xfrm>
            <a:custGeom>
              <a:avLst/>
              <a:gdLst/>
              <a:ahLst/>
              <a:cxnLst/>
              <a:rect l="l" t="t" r="r" b="b"/>
              <a:pathLst>
                <a:path w="2078990" h="831214">
                  <a:moveTo>
                    <a:pt x="0" y="830999"/>
                  </a:moveTo>
                  <a:lnTo>
                    <a:pt x="2078989" y="830999"/>
                  </a:lnTo>
                  <a:lnTo>
                    <a:pt x="2078989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73928" y="1661478"/>
            <a:ext cx="1883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4572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1605" algn="l"/>
              </a:tabLst>
            </a:pPr>
            <a:r>
              <a:rPr sz="1200" dirty="0">
                <a:latin typeface="Calibri"/>
                <a:cs typeface="Calibri"/>
              </a:rPr>
              <a:t>Press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result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deformation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aluminum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casting.</a:t>
            </a:r>
            <a:endParaRPr sz="1200">
              <a:latin typeface="Calibri"/>
              <a:cs typeface="Calibri"/>
            </a:endParaRPr>
          </a:p>
          <a:p>
            <a:pPr marL="141605" marR="5080" indent="-129539">
              <a:lnSpc>
                <a:spcPct val="100000"/>
              </a:lnSpc>
              <a:buFont typeface="Arial"/>
              <a:buChar char="•"/>
              <a:tabLst>
                <a:tab pos="141605" algn="l"/>
              </a:tabLst>
            </a:pPr>
            <a:r>
              <a:rPr sz="1200" dirty="0">
                <a:latin typeface="Calibri"/>
                <a:cs typeface="Calibri"/>
              </a:rPr>
              <a:t>Machine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various checks.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29038" y="1671815"/>
            <a:ext cx="315595" cy="287020"/>
            <a:chOff x="3229038" y="2018207"/>
            <a:chExt cx="315595" cy="287020"/>
          </a:xfrm>
        </p:grpSpPr>
        <p:sp>
          <p:nvSpPr>
            <p:cNvPr id="19" name="object 19"/>
            <p:cNvSpPr/>
            <p:nvPr/>
          </p:nvSpPr>
          <p:spPr>
            <a:xfrm>
              <a:off x="3233801" y="202297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3801" y="202297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25495" y="1708341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05438" y="1669021"/>
            <a:ext cx="315595" cy="287020"/>
            <a:chOff x="4905438" y="2015413"/>
            <a:chExt cx="315595" cy="287020"/>
          </a:xfrm>
        </p:grpSpPr>
        <p:sp>
          <p:nvSpPr>
            <p:cNvPr id="23" name="object 23"/>
            <p:cNvSpPr/>
            <p:nvPr/>
          </p:nvSpPr>
          <p:spPr>
            <a:xfrm>
              <a:off x="4910201" y="2020176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10201" y="2020176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02148" y="1705369"/>
            <a:ext cx="1231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55195" y="3459340"/>
            <a:ext cx="315595" cy="287020"/>
            <a:chOff x="5755195" y="3805732"/>
            <a:chExt cx="315595" cy="287020"/>
          </a:xfrm>
        </p:grpSpPr>
        <p:sp>
          <p:nvSpPr>
            <p:cNvPr id="27" name="object 27"/>
            <p:cNvSpPr/>
            <p:nvPr/>
          </p:nvSpPr>
          <p:spPr>
            <a:xfrm>
              <a:off x="5759958" y="381049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59958" y="381049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51905" y="3496374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71683" y="4870056"/>
            <a:ext cx="315595" cy="287020"/>
            <a:chOff x="4071683" y="5216448"/>
            <a:chExt cx="315595" cy="287020"/>
          </a:xfrm>
        </p:grpSpPr>
        <p:sp>
          <p:nvSpPr>
            <p:cNvPr id="31" name="object 31"/>
            <p:cNvSpPr/>
            <p:nvPr/>
          </p:nvSpPr>
          <p:spPr>
            <a:xfrm>
              <a:off x="4076446" y="5221211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6446" y="5221211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68521" y="4907216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66327" y="3459340"/>
            <a:ext cx="315595" cy="287020"/>
            <a:chOff x="2366327" y="3805732"/>
            <a:chExt cx="315595" cy="287020"/>
          </a:xfrm>
        </p:grpSpPr>
        <p:sp>
          <p:nvSpPr>
            <p:cNvPr id="35" name="object 35"/>
            <p:cNvSpPr/>
            <p:nvPr/>
          </p:nvSpPr>
          <p:spPr>
            <a:xfrm>
              <a:off x="2371089" y="381049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30606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69" y="276999"/>
                  </a:lnTo>
                  <a:lnTo>
                    <a:pt x="30606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1089" y="381049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0" y="276999"/>
                  </a:moveTo>
                  <a:lnTo>
                    <a:pt x="306069" y="276999"/>
                  </a:lnTo>
                  <a:lnTo>
                    <a:pt x="306069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462910" y="3496374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83592" y="4024478"/>
            <a:ext cx="2146935" cy="655955"/>
            <a:chOff x="5883592" y="4370870"/>
            <a:chExt cx="2146935" cy="655955"/>
          </a:xfrm>
        </p:grpSpPr>
        <p:sp>
          <p:nvSpPr>
            <p:cNvPr id="39" name="object 39"/>
            <p:cNvSpPr/>
            <p:nvPr/>
          </p:nvSpPr>
          <p:spPr>
            <a:xfrm>
              <a:off x="5888354" y="4375632"/>
              <a:ext cx="2137410" cy="646430"/>
            </a:xfrm>
            <a:custGeom>
              <a:avLst/>
              <a:gdLst/>
              <a:ahLst/>
              <a:cxnLst/>
              <a:rect l="l" t="t" r="r" b="b"/>
              <a:pathLst>
                <a:path w="2137409" h="646429">
                  <a:moveTo>
                    <a:pt x="21369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2136902" y="646328"/>
                  </a:lnTo>
                  <a:lnTo>
                    <a:pt x="2136902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88354" y="4375632"/>
              <a:ext cx="2137410" cy="646430"/>
            </a:xfrm>
            <a:custGeom>
              <a:avLst/>
              <a:gdLst/>
              <a:ahLst/>
              <a:cxnLst/>
              <a:rect l="l" t="t" r="r" b="b"/>
              <a:pathLst>
                <a:path w="2137409" h="646429">
                  <a:moveTo>
                    <a:pt x="0" y="646328"/>
                  </a:moveTo>
                  <a:lnTo>
                    <a:pt x="2136902" y="646328"/>
                  </a:lnTo>
                  <a:lnTo>
                    <a:pt x="2136902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93117" y="4054158"/>
            <a:ext cx="2127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467995" indent="-129539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6535" algn="l"/>
              </a:tabLst>
            </a:pPr>
            <a:r>
              <a:rPr sz="1200" spc="-10" dirty="0">
                <a:latin typeface="Calibri"/>
                <a:cs typeface="Calibri"/>
              </a:rPr>
              <a:t>Developed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high-</a:t>
            </a:r>
            <a:r>
              <a:rPr sz="1200" spc="-10" dirty="0">
                <a:latin typeface="Calibri"/>
                <a:cs typeface="Calibri"/>
              </a:rPr>
              <a:t>quality </a:t>
            </a:r>
            <a:r>
              <a:rPr sz="1200" dirty="0">
                <a:latin typeface="Calibri"/>
                <a:cs typeface="Calibri"/>
              </a:rPr>
              <a:t>equipment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tight </a:t>
            </a:r>
            <a:r>
              <a:rPr sz="1200" spc="-10" dirty="0">
                <a:latin typeface="Calibri"/>
                <a:cs typeface="Calibri"/>
              </a:rPr>
              <a:t>deadline.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1089" y="5264963"/>
            <a:ext cx="3067050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endParaRPr sz="1200">
              <a:latin typeface="Times New Roman"/>
              <a:cs typeface="Times New Roman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Low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cycles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assembly.</a:t>
            </a:r>
            <a:endParaRPr sz="1200">
              <a:latin typeface="Calibri"/>
              <a:cs typeface="Calibri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spc="-10" dirty="0">
                <a:latin typeface="Calibri"/>
                <a:cs typeface="Calibri"/>
              </a:rPr>
              <a:t>Eliminated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human </a:t>
            </a:r>
            <a:r>
              <a:rPr sz="1200" spc="-10" dirty="0">
                <a:latin typeface="Calibri"/>
                <a:cs typeface="Calibri"/>
              </a:rPr>
              <a:t>error.</a:t>
            </a:r>
            <a:endParaRPr sz="1200">
              <a:latin typeface="Calibri"/>
              <a:cs typeface="Calibri"/>
            </a:endParaRPr>
          </a:p>
          <a:p>
            <a:pPr marL="220979" marR="209550" indent="-129539">
              <a:lnSpc>
                <a:spcPct val="100000"/>
              </a:lnSpc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Guarantees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acceptable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casting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shipping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9512" y="3901084"/>
            <a:ext cx="2211705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8615" indent="-257810">
              <a:lnSpc>
                <a:spcPct val="100000"/>
              </a:lnSpc>
              <a:spcBef>
                <a:spcPts val="295"/>
              </a:spcBef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boost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  <a:p>
            <a:pPr marL="34861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efficiency.</a:t>
            </a:r>
            <a:endParaRPr sz="1200">
              <a:latin typeface="Calibri"/>
              <a:cs typeface="Calibri"/>
            </a:endParaRPr>
          </a:p>
          <a:p>
            <a:pPr marL="348615" marR="226695" indent="-258445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30%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quality errors.</a:t>
            </a:r>
            <a:endParaRPr sz="1200">
              <a:latin typeface="Calibri"/>
              <a:cs typeface="Calibri"/>
            </a:endParaRPr>
          </a:p>
          <a:p>
            <a:pPr marL="348615" indent="-257810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i="1" spc="-65" dirty="0">
                <a:latin typeface="Arial"/>
                <a:cs typeface="Arial"/>
              </a:rPr>
              <a:t>Total</a:t>
            </a:r>
            <a:r>
              <a:rPr sz="1200" i="1" spc="-80" dirty="0">
                <a:latin typeface="Arial"/>
                <a:cs typeface="Arial"/>
              </a:rPr>
              <a:t> </a:t>
            </a:r>
            <a:r>
              <a:rPr sz="1200" i="1" spc="-155" dirty="0">
                <a:latin typeface="Arial"/>
                <a:cs typeface="Arial"/>
              </a:rPr>
              <a:t>ROI</a:t>
            </a:r>
            <a:r>
              <a:rPr sz="1200" i="1" spc="-30" dirty="0">
                <a:latin typeface="Arial"/>
                <a:cs typeface="Arial"/>
              </a:rPr>
              <a:t> in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35" dirty="0">
                <a:latin typeface="Arial"/>
                <a:cs typeface="Arial"/>
              </a:rPr>
              <a:t>just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65" dirty="0">
                <a:latin typeface="Arial"/>
                <a:cs typeface="Arial"/>
              </a:rPr>
              <a:t>1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972873" y="1524000"/>
            <a:ext cx="6104890" cy="4798695"/>
            <a:chOff x="5972873" y="1870392"/>
            <a:chExt cx="6104890" cy="4798695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1901" y="1879853"/>
              <a:ext cx="4216273" cy="245300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47075" y="1875154"/>
              <a:ext cx="4225925" cy="2462530"/>
            </a:xfrm>
            <a:custGeom>
              <a:avLst/>
              <a:gdLst/>
              <a:ahLst/>
              <a:cxnLst/>
              <a:rect l="l" t="t" r="r" b="b"/>
              <a:pathLst>
                <a:path w="4225925" h="2462529">
                  <a:moveTo>
                    <a:pt x="0" y="2462530"/>
                  </a:moveTo>
                  <a:lnTo>
                    <a:pt x="4225798" y="2462530"/>
                  </a:lnTo>
                  <a:lnTo>
                    <a:pt x="4225798" y="0"/>
                  </a:lnTo>
                  <a:lnTo>
                    <a:pt x="0" y="0"/>
                  </a:lnTo>
                  <a:lnTo>
                    <a:pt x="0" y="246253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7791" y="4609820"/>
              <a:ext cx="2774696" cy="20589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2461" y="5230329"/>
              <a:ext cx="2513203" cy="142506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977635" y="5225567"/>
              <a:ext cx="2522855" cy="1435100"/>
            </a:xfrm>
            <a:custGeom>
              <a:avLst/>
              <a:gdLst/>
              <a:ahLst/>
              <a:cxnLst/>
              <a:rect l="l" t="t" r="r" b="b"/>
              <a:pathLst>
                <a:path w="2522854" h="1435100">
                  <a:moveTo>
                    <a:pt x="0" y="1434592"/>
                  </a:moveTo>
                  <a:lnTo>
                    <a:pt x="2522727" y="1434592"/>
                  </a:lnTo>
                  <a:lnTo>
                    <a:pt x="2522727" y="0"/>
                  </a:lnTo>
                  <a:lnTo>
                    <a:pt x="0" y="0"/>
                  </a:lnTo>
                  <a:lnTo>
                    <a:pt x="0" y="14345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253093" y="4258666"/>
            <a:ext cx="2784475" cy="20688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509270" algn="r">
              <a:lnSpc>
                <a:spcPct val="100000"/>
              </a:lnSpc>
            </a:pPr>
            <a:r>
              <a:rPr sz="900" spc="-25" dirty="0">
                <a:solidFill>
                  <a:srgbClr val="4590B8"/>
                </a:solidFill>
                <a:latin typeface="Arial"/>
                <a:cs typeface="Arial"/>
              </a:rPr>
              <a:t>12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399475-5A57-F78C-1A54-47B73C6F900F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 close-up of a person&#10;&#10;AI-generated content may be incorrect.">
            <a:extLst>
              <a:ext uri="{FF2B5EF4-FFF2-40B4-BE49-F238E27FC236}">
                <a16:creationId xmlns:a16="http://schemas.microsoft.com/office/drawing/2014/main" id="{2CEEE5E3-8D7B-8FF1-1318-F54118B93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EAF8876-03BD-6D12-D029-179E2A1FB741}"/>
              </a:ext>
            </a:extLst>
          </p:cNvPr>
          <p:cNvSpPr txBox="1"/>
          <p:nvPr/>
        </p:nvSpPr>
        <p:spPr>
          <a:xfrm>
            <a:off x="3048126" y="348732"/>
            <a:ext cx="86754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Case Study 1: Dowel &amp; Cup Press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18484" y="2275840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5117" y="2797682"/>
            <a:ext cx="404495" cy="699770"/>
          </a:xfrm>
          <a:custGeom>
            <a:avLst/>
            <a:gdLst/>
            <a:ahLst/>
            <a:cxnLst/>
            <a:rect l="l" t="t" r="r" b="b"/>
            <a:pathLst>
              <a:path w="404495" h="699770">
                <a:moveTo>
                  <a:pt x="126745" y="0"/>
                </a:moveTo>
                <a:lnTo>
                  <a:pt x="0" y="74803"/>
                </a:lnTo>
                <a:lnTo>
                  <a:pt x="23700" y="116955"/>
                </a:lnTo>
                <a:lnTo>
                  <a:pt x="45605" y="159967"/>
                </a:lnTo>
                <a:lnTo>
                  <a:pt x="65693" y="203781"/>
                </a:lnTo>
                <a:lnTo>
                  <a:pt x="83946" y="248338"/>
                </a:lnTo>
                <a:lnTo>
                  <a:pt x="100342" y="293578"/>
                </a:lnTo>
                <a:lnTo>
                  <a:pt x="114863" y="339443"/>
                </a:lnTo>
                <a:lnTo>
                  <a:pt x="127487" y="385873"/>
                </a:lnTo>
                <a:lnTo>
                  <a:pt x="138195" y="432810"/>
                </a:lnTo>
                <a:lnTo>
                  <a:pt x="146967" y="480195"/>
                </a:lnTo>
                <a:lnTo>
                  <a:pt x="153783" y="527968"/>
                </a:lnTo>
                <a:lnTo>
                  <a:pt x="158623" y="576072"/>
                </a:lnTo>
                <a:lnTo>
                  <a:pt x="60959" y="573786"/>
                </a:lnTo>
                <a:lnTo>
                  <a:pt x="235584" y="699262"/>
                </a:lnTo>
                <a:lnTo>
                  <a:pt x="404113" y="582041"/>
                </a:lnTo>
                <a:lnTo>
                  <a:pt x="306450" y="579628"/>
                </a:lnTo>
                <a:lnTo>
                  <a:pt x="301969" y="528644"/>
                </a:lnTo>
                <a:lnTo>
                  <a:pt x="295520" y="477963"/>
                </a:lnTo>
                <a:lnTo>
                  <a:pt x="287123" y="427642"/>
                </a:lnTo>
                <a:lnTo>
                  <a:pt x="276794" y="377735"/>
                </a:lnTo>
                <a:lnTo>
                  <a:pt x="264551" y="328297"/>
                </a:lnTo>
                <a:lnTo>
                  <a:pt x="250412" y="279384"/>
                </a:lnTo>
                <a:lnTo>
                  <a:pt x="234394" y="231049"/>
                </a:lnTo>
                <a:lnTo>
                  <a:pt x="216516" y="183350"/>
                </a:lnTo>
                <a:lnTo>
                  <a:pt x="196794" y="136340"/>
                </a:lnTo>
                <a:lnTo>
                  <a:pt x="175247" y="90075"/>
                </a:lnTo>
                <a:lnTo>
                  <a:pt x="151891" y="44610"/>
                </a:lnTo>
                <a:lnTo>
                  <a:pt x="12674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1597" y="3679062"/>
            <a:ext cx="817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5560" y="4161155"/>
            <a:ext cx="572135" cy="554355"/>
          </a:xfrm>
          <a:custGeom>
            <a:avLst/>
            <a:gdLst/>
            <a:ahLst/>
            <a:cxnLst/>
            <a:rect l="l" t="t" r="r" b="b"/>
            <a:pathLst>
              <a:path w="572135" h="554354">
                <a:moveTo>
                  <a:pt x="453389" y="0"/>
                </a:moveTo>
                <a:lnTo>
                  <a:pt x="422731" y="39730"/>
                </a:lnTo>
                <a:lnTo>
                  <a:pt x="390456" y="78043"/>
                </a:lnTo>
                <a:lnTo>
                  <a:pt x="356616" y="114890"/>
                </a:lnTo>
                <a:lnTo>
                  <a:pt x="321263" y="150227"/>
                </a:lnTo>
                <a:lnTo>
                  <a:pt x="284448" y="184007"/>
                </a:lnTo>
                <a:lnTo>
                  <a:pt x="246223" y="216182"/>
                </a:lnTo>
                <a:lnTo>
                  <a:pt x="206640" y="246707"/>
                </a:lnTo>
                <a:lnTo>
                  <a:pt x="165752" y="275535"/>
                </a:lnTo>
                <a:lnTo>
                  <a:pt x="123609" y="302619"/>
                </a:lnTo>
                <a:lnTo>
                  <a:pt x="80263" y="327914"/>
                </a:lnTo>
                <a:lnTo>
                  <a:pt x="41910" y="237998"/>
                </a:lnTo>
                <a:lnTo>
                  <a:pt x="0" y="448945"/>
                </a:lnTo>
                <a:lnTo>
                  <a:pt x="176530" y="553847"/>
                </a:lnTo>
                <a:lnTo>
                  <a:pt x="138175" y="463931"/>
                </a:lnTo>
                <a:lnTo>
                  <a:pt x="184124" y="437922"/>
                </a:lnTo>
                <a:lnTo>
                  <a:pt x="228905" y="410147"/>
                </a:lnTo>
                <a:lnTo>
                  <a:pt x="272472" y="380646"/>
                </a:lnTo>
                <a:lnTo>
                  <a:pt x="314780" y="349460"/>
                </a:lnTo>
                <a:lnTo>
                  <a:pt x="355781" y="316628"/>
                </a:lnTo>
                <a:lnTo>
                  <a:pt x="395429" y="282193"/>
                </a:lnTo>
                <a:lnTo>
                  <a:pt x="433677" y="246194"/>
                </a:lnTo>
                <a:lnTo>
                  <a:pt x="470481" y="208672"/>
                </a:lnTo>
                <a:lnTo>
                  <a:pt x="505792" y="169668"/>
                </a:lnTo>
                <a:lnTo>
                  <a:pt x="539565" y="129222"/>
                </a:lnTo>
                <a:lnTo>
                  <a:pt x="571753" y="87376"/>
                </a:lnTo>
                <a:lnTo>
                  <a:pt x="453389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5925" y="4546599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5844" y="4212336"/>
            <a:ext cx="584200" cy="465455"/>
          </a:xfrm>
          <a:custGeom>
            <a:avLst/>
            <a:gdLst/>
            <a:ahLst/>
            <a:cxnLst/>
            <a:rect l="l" t="t" r="r" b="b"/>
            <a:pathLst>
              <a:path w="584200" h="465454">
                <a:moveTo>
                  <a:pt x="272033" y="0"/>
                </a:moveTo>
                <a:lnTo>
                  <a:pt x="57403" y="12191"/>
                </a:lnTo>
                <a:lnTo>
                  <a:pt x="0" y="209295"/>
                </a:lnTo>
                <a:lnTo>
                  <a:pt x="77469" y="149732"/>
                </a:lnTo>
                <a:lnTo>
                  <a:pt x="112429" y="186023"/>
                </a:lnTo>
                <a:lnTo>
                  <a:pt x="148696" y="220890"/>
                </a:lnTo>
                <a:lnTo>
                  <a:pt x="186226" y="254303"/>
                </a:lnTo>
                <a:lnTo>
                  <a:pt x="224973" y="286229"/>
                </a:lnTo>
                <a:lnTo>
                  <a:pt x="264890" y="316638"/>
                </a:lnTo>
                <a:lnTo>
                  <a:pt x="305932" y="345497"/>
                </a:lnTo>
                <a:lnTo>
                  <a:pt x="348053" y="372776"/>
                </a:lnTo>
                <a:lnTo>
                  <a:pt x="391208" y="398443"/>
                </a:lnTo>
                <a:lnTo>
                  <a:pt x="435350" y="422466"/>
                </a:lnTo>
                <a:lnTo>
                  <a:pt x="480434" y="444813"/>
                </a:lnTo>
                <a:lnTo>
                  <a:pt x="526414" y="465454"/>
                </a:lnTo>
                <a:lnTo>
                  <a:pt x="584073" y="330072"/>
                </a:lnTo>
                <a:lnTo>
                  <a:pt x="535636" y="308119"/>
                </a:lnTo>
                <a:lnTo>
                  <a:pt x="488331" y="284030"/>
                </a:lnTo>
                <a:lnTo>
                  <a:pt x="442228" y="257852"/>
                </a:lnTo>
                <a:lnTo>
                  <a:pt x="397394" y="229633"/>
                </a:lnTo>
                <a:lnTo>
                  <a:pt x="353899" y="199419"/>
                </a:lnTo>
                <a:lnTo>
                  <a:pt x="311813" y="167258"/>
                </a:lnTo>
                <a:lnTo>
                  <a:pt x="271203" y="133197"/>
                </a:lnTo>
                <a:lnTo>
                  <a:pt x="232139" y="97283"/>
                </a:lnTo>
                <a:lnTo>
                  <a:pt x="194690" y="59562"/>
                </a:lnTo>
                <a:lnTo>
                  <a:pt x="272033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0819" y="3679062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Arial"/>
                <a:cs typeface="Arial"/>
              </a:rPr>
              <a:t>ROI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2032" y="2835148"/>
            <a:ext cx="337820" cy="643255"/>
          </a:xfrm>
          <a:custGeom>
            <a:avLst/>
            <a:gdLst/>
            <a:ahLst/>
            <a:cxnLst/>
            <a:rect l="l" t="t" r="r" b="b"/>
            <a:pathLst>
              <a:path w="337819" h="643254">
                <a:moveTo>
                  <a:pt x="246125" y="0"/>
                </a:moveTo>
                <a:lnTo>
                  <a:pt x="41782" y="20192"/>
                </a:lnTo>
                <a:lnTo>
                  <a:pt x="125983" y="69850"/>
                </a:lnTo>
                <a:lnTo>
                  <a:pt x="105705" y="114958"/>
                </a:lnTo>
                <a:lnTo>
                  <a:pt x="87168" y="160714"/>
                </a:lnTo>
                <a:lnTo>
                  <a:pt x="70383" y="207067"/>
                </a:lnTo>
                <a:lnTo>
                  <a:pt x="55362" y="253967"/>
                </a:lnTo>
                <a:lnTo>
                  <a:pt x="42115" y="301362"/>
                </a:lnTo>
                <a:lnTo>
                  <a:pt x="30654" y="349202"/>
                </a:lnTo>
                <a:lnTo>
                  <a:pt x="20989" y="397436"/>
                </a:lnTo>
                <a:lnTo>
                  <a:pt x="13132" y="446014"/>
                </a:lnTo>
                <a:lnTo>
                  <a:pt x="7094" y="494885"/>
                </a:lnTo>
                <a:lnTo>
                  <a:pt x="2885" y="543998"/>
                </a:lnTo>
                <a:lnTo>
                  <a:pt x="516" y="593302"/>
                </a:lnTo>
                <a:lnTo>
                  <a:pt x="0" y="642746"/>
                </a:lnTo>
                <a:lnTo>
                  <a:pt x="147193" y="641603"/>
                </a:lnTo>
                <a:lnTo>
                  <a:pt x="147868" y="590272"/>
                </a:lnTo>
                <a:lnTo>
                  <a:pt x="150796" y="539120"/>
                </a:lnTo>
                <a:lnTo>
                  <a:pt x="155960" y="488219"/>
                </a:lnTo>
                <a:lnTo>
                  <a:pt x="163343" y="437641"/>
                </a:lnTo>
                <a:lnTo>
                  <a:pt x="172926" y="387461"/>
                </a:lnTo>
                <a:lnTo>
                  <a:pt x="184692" y="337748"/>
                </a:lnTo>
                <a:lnTo>
                  <a:pt x="198624" y="288577"/>
                </a:lnTo>
                <a:lnTo>
                  <a:pt x="214704" y="240019"/>
                </a:lnTo>
                <a:lnTo>
                  <a:pt x="232914" y="192147"/>
                </a:lnTo>
                <a:lnTo>
                  <a:pt x="253237" y="145033"/>
                </a:lnTo>
                <a:lnTo>
                  <a:pt x="337438" y="194690"/>
                </a:lnTo>
                <a:lnTo>
                  <a:pt x="24612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8003" y="2277618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0309" y="2053463"/>
            <a:ext cx="504825" cy="341630"/>
          </a:xfrm>
          <a:custGeom>
            <a:avLst/>
            <a:gdLst/>
            <a:ahLst/>
            <a:cxnLst/>
            <a:rect l="l" t="t" r="r" b="b"/>
            <a:pathLst>
              <a:path w="504825" h="341630">
                <a:moveTo>
                  <a:pt x="400557" y="0"/>
                </a:moveTo>
                <a:lnTo>
                  <a:pt x="390651" y="97154"/>
                </a:lnTo>
                <a:lnTo>
                  <a:pt x="341070" y="97612"/>
                </a:lnTo>
                <a:lnTo>
                  <a:pt x="291607" y="99931"/>
                </a:lnTo>
                <a:lnTo>
                  <a:pt x="242312" y="104104"/>
                </a:lnTo>
                <a:lnTo>
                  <a:pt x="193230" y="110124"/>
                </a:lnTo>
                <a:lnTo>
                  <a:pt x="144410" y="117984"/>
                </a:lnTo>
                <a:lnTo>
                  <a:pt x="95900" y="127676"/>
                </a:lnTo>
                <a:lnTo>
                  <a:pt x="47748" y="139193"/>
                </a:lnTo>
                <a:lnTo>
                  <a:pt x="0" y="152526"/>
                </a:lnTo>
                <a:lnTo>
                  <a:pt x="42291" y="293497"/>
                </a:lnTo>
                <a:lnTo>
                  <a:pt x="88855" y="280583"/>
                </a:lnTo>
                <a:lnTo>
                  <a:pt x="135871" y="269609"/>
                </a:lnTo>
                <a:lnTo>
                  <a:pt x="183276" y="260586"/>
                </a:lnTo>
                <a:lnTo>
                  <a:pt x="231007" y="253524"/>
                </a:lnTo>
                <a:lnTo>
                  <a:pt x="279003" y="248436"/>
                </a:lnTo>
                <a:lnTo>
                  <a:pt x="327201" y="245331"/>
                </a:lnTo>
                <a:lnTo>
                  <a:pt x="375538" y="244221"/>
                </a:lnTo>
                <a:lnTo>
                  <a:pt x="365632" y="341502"/>
                </a:lnTo>
                <a:lnTo>
                  <a:pt x="504316" y="177164"/>
                </a:lnTo>
                <a:lnTo>
                  <a:pt x="400557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150" y="1600200"/>
            <a:ext cx="1746250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128905" indent="-12953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Automotive manufacturer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requires </a:t>
            </a:r>
            <a:r>
              <a:rPr sz="1200" dirty="0">
                <a:latin typeface="Calibri"/>
                <a:cs typeface="Calibri"/>
              </a:rPr>
              <a:t>blind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sealing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plugs </a:t>
            </a:r>
            <a:r>
              <a:rPr sz="1200" spc="-10" dirty="0">
                <a:latin typeface="Calibri"/>
                <a:cs typeface="Calibri"/>
              </a:rPr>
              <a:t>installed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precision.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7905" y="1371600"/>
            <a:ext cx="2106295" cy="156972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217804" indent="-12953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	Microscopic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scale </a:t>
            </a:r>
            <a:r>
              <a:rPr sz="1200" dirty="0">
                <a:latin typeface="Calibri"/>
                <a:cs typeface="Calibri"/>
              </a:rPr>
              <a:t>inspection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engine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blocks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ability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measure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characterize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properties.</a:t>
            </a:r>
            <a:endParaRPr sz="1200" dirty="0">
              <a:latin typeface="Calibri"/>
              <a:cs typeface="Calibri"/>
            </a:endParaRPr>
          </a:p>
          <a:p>
            <a:pPr marL="220979" marR="186690" indent="-129539" algn="just">
              <a:lnSpc>
                <a:spcPct val="100000"/>
              </a:lnSpc>
              <a:buFont typeface="Arial"/>
              <a:buChar char="•"/>
              <a:tabLst>
                <a:tab pos="220979" algn="l"/>
              </a:tabLst>
            </a:pPr>
            <a:r>
              <a:rPr sz="1200" dirty="0">
                <a:latin typeface="Calibri"/>
                <a:cs typeface="Calibri"/>
              </a:rPr>
              <a:t>Ultimate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Avseal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automated system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able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install</a:t>
            </a:r>
            <a:r>
              <a:rPr sz="1200" spc="-50" dirty="0">
                <a:latin typeface="Calibri"/>
                <a:cs typeface="Calibri"/>
              </a:rPr>
              <a:t> 3 </a:t>
            </a:r>
            <a:r>
              <a:rPr sz="1200" dirty="0">
                <a:latin typeface="Calibri"/>
                <a:cs typeface="Calibri"/>
              </a:rPr>
              <a:t>plugs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</a:t>
            </a:r>
            <a:r>
              <a:rPr sz="1200" spc="-10" dirty="0">
                <a:latin typeface="Calibri"/>
                <a:cs typeface="Calibri"/>
              </a:rPr>
              <a:t> seconds.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0871" y="1797735"/>
            <a:ext cx="315595" cy="287020"/>
            <a:chOff x="2185225" y="2284145"/>
            <a:chExt cx="315595" cy="287020"/>
          </a:xfrm>
        </p:grpSpPr>
        <p:sp>
          <p:nvSpPr>
            <p:cNvPr id="16" name="object 16"/>
            <p:cNvSpPr/>
            <p:nvPr/>
          </p:nvSpPr>
          <p:spPr>
            <a:xfrm>
              <a:off x="2189988" y="228890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4">
                  <a:moveTo>
                    <a:pt x="30606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69" y="276999"/>
                  </a:lnTo>
                  <a:lnTo>
                    <a:pt x="30606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9988" y="228890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4">
                  <a:moveTo>
                    <a:pt x="0" y="276999"/>
                  </a:moveTo>
                  <a:lnTo>
                    <a:pt x="306069" y="276999"/>
                  </a:lnTo>
                  <a:lnTo>
                    <a:pt x="306069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06598" y="18267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98531" y="1797735"/>
            <a:ext cx="315595" cy="287020"/>
            <a:chOff x="3782885" y="2284145"/>
            <a:chExt cx="315595" cy="287020"/>
          </a:xfrm>
        </p:grpSpPr>
        <p:sp>
          <p:nvSpPr>
            <p:cNvPr id="20" name="object 20"/>
            <p:cNvSpPr/>
            <p:nvPr/>
          </p:nvSpPr>
          <p:spPr>
            <a:xfrm>
              <a:off x="3787647" y="228890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7647" y="228890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04386" y="18267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42090" y="3617137"/>
            <a:ext cx="315595" cy="287020"/>
            <a:chOff x="4826444" y="4103547"/>
            <a:chExt cx="315595" cy="287020"/>
          </a:xfrm>
        </p:grpSpPr>
        <p:sp>
          <p:nvSpPr>
            <p:cNvPr id="24" name="object 24"/>
            <p:cNvSpPr/>
            <p:nvPr/>
          </p:nvSpPr>
          <p:spPr>
            <a:xfrm>
              <a:off x="4831207" y="410831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31207" y="410831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48072" y="36468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23196" y="4929860"/>
            <a:ext cx="315595" cy="287020"/>
            <a:chOff x="3007550" y="5416270"/>
            <a:chExt cx="315595" cy="287020"/>
          </a:xfrm>
        </p:grpSpPr>
        <p:sp>
          <p:nvSpPr>
            <p:cNvPr id="28" name="object 28"/>
            <p:cNvSpPr/>
            <p:nvPr/>
          </p:nvSpPr>
          <p:spPr>
            <a:xfrm>
              <a:off x="3012313" y="5421033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12313" y="5421033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328923" y="495955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79575" y="3710482"/>
            <a:ext cx="315595" cy="287020"/>
            <a:chOff x="1263929" y="4196892"/>
            <a:chExt cx="315595" cy="287020"/>
          </a:xfrm>
        </p:grpSpPr>
        <p:sp>
          <p:nvSpPr>
            <p:cNvPr id="32" name="object 32"/>
            <p:cNvSpPr/>
            <p:nvPr/>
          </p:nvSpPr>
          <p:spPr>
            <a:xfrm>
              <a:off x="1268691" y="420165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8691" y="420165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85213" y="374002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02580" y="4186529"/>
            <a:ext cx="1746250" cy="64643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20979" marR="83185" indent="-129539" algn="just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Developed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high-</a:t>
            </a:r>
            <a:r>
              <a:rPr sz="1200" spc="-10" dirty="0">
                <a:latin typeface="Calibri"/>
                <a:cs typeface="Calibri"/>
              </a:rPr>
              <a:t>quality </a:t>
            </a:r>
            <a:r>
              <a:rPr sz="1200" dirty="0">
                <a:latin typeface="Calibri"/>
                <a:cs typeface="Calibri"/>
              </a:rPr>
              <a:t>equipment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tight </a:t>
            </a:r>
            <a:r>
              <a:rPr sz="1200" spc="-10" dirty="0">
                <a:latin typeface="Calibri"/>
                <a:cs typeface="Calibri"/>
              </a:rPr>
              <a:t>deadline.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05634" y="5322950"/>
            <a:ext cx="3067050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endParaRPr sz="1200">
              <a:latin typeface="Times New Roman"/>
              <a:cs typeface="Times New Roman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Low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cycles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assembly.</a:t>
            </a:r>
            <a:endParaRPr sz="1200">
              <a:latin typeface="Calibri"/>
              <a:cs typeface="Calibri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spc="-10" dirty="0">
                <a:latin typeface="Calibri"/>
                <a:cs typeface="Calibri"/>
              </a:rPr>
              <a:t>Eliminated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human </a:t>
            </a:r>
            <a:r>
              <a:rPr sz="1200" spc="-10" dirty="0">
                <a:latin typeface="Calibri"/>
                <a:cs typeface="Calibri"/>
              </a:rPr>
              <a:t>error.</a:t>
            </a:r>
            <a:endParaRPr sz="1200">
              <a:latin typeface="Calibri"/>
              <a:cs typeface="Calibri"/>
            </a:endParaRPr>
          </a:p>
          <a:p>
            <a:pPr marL="220979" marR="209550" indent="-129539">
              <a:lnSpc>
                <a:spcPct val="100000"/>
              </a:lnSpc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Guarantees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acceptable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casting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shipping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463" y="4456379"/>
            <a:ext cx="1746250" cy="138493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8615" marR="466090" indent="-257810">
              <a:lnSpc>
                <a:spcPct val="100000"/>
              </a:lnSpc>
              <a:spcBef>
                <a:spcPts val="295"/>
              </a:spcBef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35%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boost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production efficiency.</a:t>
            </a:r>
            <a:endParaRPr sz="1200">
              <a:latin typeface="Calibri"/>
              <a:cs typeface="Calibri"/>
            </a:endParaRPr>
          </a:p>
          <a:p>
            <a:pPr marL="348615" marR="220979" indent="-257810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in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errors.</a:t>
            </a:r>
            <a:endParaRPr sz="1200">
              <a:latin typeface="Calibri"/>
              <a:cs typeface="Calibri"/>
            </a:endParaRPr>
          </a:p>
          <a:p>
            <a:pPr marL="348615" marR="317500" indent="-257810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i="1" spc="-65" dirty="0">
                <a:latin typeface="Arial"/>
                <a:cs typeface="Arial"/>
              </a:rPr>
              <a:t>Total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155" dirty="0">
                <a:latin typeface="Arial"/>
                <a:cs typeface="Arial"/>
              </a:rPr>
              <a:t>ROI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30" dirty="0">
                <a:latin typeface="Arial"/>
                <a:cs typeface="Arial"/>
              </a:rPr>
              <a:t>in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35" dirty="0">
                <a:latin typeface="Arial"/>
                <a:cs typeface="Arial"/>
              </a:rPr>
              <a:t>just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2 </a:t>
            </a:r>
            <a:r>
              <a:rPr sz="1200" i="1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367460" y="1393761"/>
            <a:ext cx="4591050" cy="2856865"/>
            <a:chOff x="7367460" y="1880171"/>
            <a:chExt cx="4591050" cy="2856865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7048" y="1889632"/>
              <a:ext cx="4572000" cy="28378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372222" y="1884933"/>
              <a:ext cx="4581525" cy="2847340"/>
            </a:xfrm>
            <a:custGeom>
              <a:avLst/>
              <a:gdLst/>
              <a:ahLst/>
              <a:cxnLst/>
              <a:rect l="l" t="t" r="r" b="b"/>
              <a:pathLst>
                <a:path w="4581525" h="2847340">
                  <a:moveTo>
                    <a:pt x="0" y="2847340"/>
                  </a:moveTo>
                  <a:lnTo>
                    <a:pt x="4581525" y="2847340"/>
                  </a:lnTo>
                  <a:lnTo>
                    <a:pt x="4581525" y="0"/>
                  </a:lnTo>
                  <a:lnTo>
                    <a:pt x="0" y="0"/>
                  </a:lnTo>
                  <a:lnTo>
                    <a:pt x="0" y="28473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203374" y="4295406"/>
            <a:ext cx="2729230" cy="2030095"/>
            <a:chOff x="8203374" y="4781816"/>
            <a:chExt cx="2729230" cy="2030095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962" y="4791340"/>
              <a:ext cx="2709926" cy="201091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208136" y="4786579"/>
              <a:ext cx="2719705" cy="2020570"/>
            </a:xfrm>
            <a:custGeom>
              <a:avLst/>
              <a:gdLst/>
              <a:ahLst/>
              <a:cxnLst/>
              <a:rect l="l" t="t" r="r" b="b"/>
              <a:pathLst>
                <a:path w="2719704" h="2020570">
                  <a:moveTo>
                    <a:pt x="0" y="2020443"/>
                  </a:moveTo>
                  <a:lnTo>
                    <a:pt x="2719451" y="2020443"/>
                  </a:lnTo>
                  <a:lnTo>
                    <a:pt x="2719451" y="0"/>
                  </a:lnTo>
                  <a:lnTo>
                    <a:pt x="0" y="0"/>
                  </a:lnTo>
                  <a:lnTo>
                    <a:pt x="0" y="20204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6CD8826-BA38-CA6A-40F1-14FE2BAF1920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close-up of a person&#10;&#10;AI-generated content may be incorrect.">
            <a:extLst>
              <a:ext uri="{FF2B5EF4-FFF2-40B4-BE49-F238E27FC236}">
                <a16:creationId xmlns:a16="http://schemas.microsoft.com/office/drawing/2014/main" id="{20F7C2BE-C506-756F-B160-BF2D21995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C814455-2291-A945-749C-6B01624EBC64}"/>
              </a:ext>
            </a:extLst>
          </p:cNvPr>
          <p:cNvSpPr txBox="1"/>
          <p:nvPr/>
        </p:nvSpPr>
        <p:spPr>
          <a:xfrm>
            <a:off x="2496058" y="348732"/>
            <a:ext cx="92275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Case Study 2: </a:t>
            </a:r>
            <a:r>
              <a:rPr lang="en-CA" sz="2200" b="0" spc="120" dirty="0" err="1">
                <a:solidFill>
                  <a:schemeClr val="bg1"/>
                </a:solidFill>
                <a:latin typeface="Helvetica Neue Light" panose="02000403000000020004" pitchFamily="2" charset="0"/>
              </a:rPr>
              <a:t>Avseal</a:t>
            </a:r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 Installation &amp; Probe/Inspection Station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20B891F8-E539-E465-4F59-E7AAB19009EC}"/>
              </a:ext>
            </a:extLst>
          </p:cNvPr>
          <p:cNvSpPr/>
          <p:nvPr/>
        </p:nvSpPr>
        <p:spPr>
          <a:xfrm>
            <a:off x="7101" y="906062"/>
            <a:ext cx="121920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3608070" y="2444865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5084" y="2966708"/>
            <a:ext cx="402590" cy="680085"/>
          </a:xfrm>
          <a:custGeom>
            <a:avLst/>
            <a:gdLst/>
            <a:ahLst/>
            <a:cxnLst/>
            <a:rect l="l" t="t" r="r" b="b"/>
            <a:pathLst>
              <a:path w="402589" h="680085">
                <a:moveTo>
                  <a:pt x="126618" y="0"/>
                </a:moveTo>
                <a:lnTo>
                  <a:pt x="0" y="74802"/>
                </a:lnTo>
                <a:lnTo>
                  <a:pt x="25092" y="119581"/>
                </a:lnTo>
                <a:lnTo>
                  <a:pt x="48158" y="165327"/>
                </a:lnTo>
                <a:lnTo>
                  <a:pt x="69174" y="211971"/>
                </a:lnTo>
                <a:lnTo>
                  <a:pt x="88117" y="259442"/>
                </a:lnTo>
                <a:lnTo>
                  <a:pt x="104965" y="307673"/>
                </a:lnTo>
                <a:lnTo>
                  <a:pt x="119694" y="356593"/>
                </a:lnTo>
                <a:lnTo>
                  <a:pt x="132283" y="406134"/>
                </a:lnTo>
                <a:lnTo>
                  <a:pt x="142707" y="456225"/>
                </a:lnTo>
                <a:lnTo>
                  <a:pt x="150944" y="506798"/>
                </a:lnTo>
                <a:lnTo>
                  <a:pt x="156971" y="557783"/>
                </a:lnTo>
                <a:lnTo>
                  <a:pt x="59308" y="556894"/>
                </a:lnTo>
                <a:lnTo>
                  <a:pt x="235838" y="679703"/>
                </a:lnTo>
                <a:lnTo>
                  <a:pt x="402589" y="559815"/>
                </a:lnTo>
                <a:lnTo>
                  <a:pt x="304800" y="558926"/>
                </a:lnTo>
                <a:lnTo>
                  <a:pt x="299749" y="509727"/>
                </a:lnTo>
                <a:lnTo>
                  <a:pt x="292862" y="460842"/>
                </a:lnTo>
                <a:lnTo>
                  <a:pt x="284156" y="412319"/>
                </a:lnTo>
                <a:lnTo>
                  <a:pt x="273647" y="364207"/>
                </a:lnTo>
                <a:lnTo>
                  <a:pt x="261351" y="316556"/>
                </a:lnTo>
                <a:lnTo>
                  <a:pt x="247284" y="269414"/>
                </a:lnTo>
                <a:lnTo>
                  <a:pt x="231464" y="222830"/>
                </a:lnTo>
                <a:lnTo>
                  <a:pt x="213905" y="176854"/>
                </a:lnTo>
                <a:lnTo>
                  <a:pt x="194625" y="131534"/>
                </a:lnTo>
                <a:lnTo>
                  <a:pt x="173640" y="86919"/>
                </a:lnTo>
                <a:lnTo>
                  <a:pt x="150965" y="43058"/>
                </a:lnTo>
                <a:lnTo>
                  <a:pt x="126618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32579" y="3848215"/>
            <a:ext cx="817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18203" y="4348722"/>
            <a:ext cx="473709" cy="483234"/>
          </a:xfrm>
          <a:custGeom>
            <a:avLst/>
            <a:gdLst/>
            <a:ahLst/>
            <a:cxnLst/>
            <a:rect l="l" t="t" r="r" b="b"/>
            <a:pathLst>
              <a:path w="473710" h="483235">
                <a:moveTo>
                  <a:pt x="356743" y="0"/>
                </a:moveTo>
                <a:lnTo>
                  <a:pt x="326092" y="38194"/>
                </a:lnTo>
                <a:lnTo>
                  <a:pt x="293897" y="75023"/>
                </a:lnTo>
                <a:lnTo>
                  <a:pt x="260208" y="110444"/>
                </a:lnTo>
                <a:lnTo>
                  <a:pt x="225075" y="144414"/>
                </a:lnTo>
                <a:lnTo>
                  <a:pt x="188549" y="176890"/>
                </a:lnTo>
                <a:lnTo>
                  <a:pt x="150681" y="207829"/>
                </a:lnTo>
                <a:lnTo>
                  <a:pt x="111521" y="237187"/>
                </a:lnTo>
                <a:lnTo>
                  <a:pt x="71120" y="264922"/>
                </a:lnTo>
                <a:lnTo>
                  <a:pt x="26288" y="178181"/>
                </a:lnTo>
                <a:lnTo>
                  <a:pt x="0" y="391541"/>
                </a:lnTo>
                <a:lnTo>
                  <a:pt x="183769" y="483235"/>
                </a:lnTo>
                <a:lnTo>
                  <a:pt x="138937" y="396367"/>
                </a:lnTo>
                <a:lnTo>
                  <a:pt x="181165" y="368183"/>
                </a:lnTo>
                <a:lnTo>
                  <a:pt x="222223" y="338439"/>
                </a:lnTo>
                <a:lnTo>
                  <a:pt x="262071" y="307170"/>
                </a:lnTo>
                <a:lnTo>
                  <a:pt x="300668" y="274415"/>
                </a:lnTo>
                <a:lnTo>
                  <a:pt x="337972" y="240211"/>
                </a:lnTo>
                <a:lnTo>
                  <a:pt x="373944" y="204597"/>
                </a:lnTo>
                <a:lnTo>
                  <a:pt x="408542" y="167608"/>
                </a:lnTo>
                <a:lnTo>
                  <a:pt x="441726" y="129284"/>
                </a:lnTo>
                <a:lnTo>
                  <a:pt x="473456" y="89662"/>
                </a:lnTo>
                <a:lnTo>
                  <a:pt x="356743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44748" y="4715624"/>
            <a:ext cx="80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5685" y="4381487"/>
            <a:ext cx="506730" cy="424180"/>
          </a:xfrm>
          <a:custGeom>
            <a:avLst/>
            <a:gdLst/>
            <a:ahLst/>
            <a:cxnLst/>
            <a:rect l="l" t="t" r="r" b="b"/>
            <a:pathLst>
              <a:path w="506730" h="424179">
                <a:moveTo>
                  <a:pt x="272160" y="0"/>
                </a:moveTo>
                <a:lnTo>
                  <a:pt x="57531" y="12064"/>
                </a:lnTo>
                <a:lnTo>
                  <a:pt x="0" y="209295"/>
                </a:lnTo>
                <a:lnTo>
                  <a:pt x="77469" y="149606"/>
                </a:lnTo>
                <a:lnTo>
                  <a:pt x="112731" y="186153"/>
                </a:lnTo>
                <a:lnTo>
                  <a:pt x="149315" y="221266"/>
                </a:lnTo>
                <a:lnTo>
                  <a:pt x="187179" y="254912"/>
                </a:lnTo>
                <a:lnTo>
                  <a:pt x="226281" y="287060"/>
                </a:lnTo>
                <a:lnTo>
                  <a:pt x="266581" y="317676"/>
                </a:lnTo>
                <a:lnTo>
                  <a:pt x="308036" y="346728"/>
                </a:lnTo>
                <a:lnTo>
                  <a:pt x="350603" y="374185"/>
                </a:lnTo>
                <a:lnTo>
                  <a:pt x="394243" y="400013"/>
                </a:lnTo>
                <a:lnTo>
                  <a:pt x="438912" y="424179"/>
                </a:lnTo>
                <a:lnTo>
                  <a:pt x="506348" y="293369"/>
                </a:lnTo>
                <a:lnTo>
                  <a:pt x="463287" y="269999"/>
                </a:lnTo>
                <a:lnTo>
                  <a:pt x="421290" y="244871"/>
                </a:lnTo>
                <a:lnTo>
                  <a:pt x="380413" y="218030"/>
                </a:lnTo>
                <a:lnTo>
                  <a:pt x="340709" y="189515"/>
                </a:lnTo>
                <a:lnTo>
                  <a:pt x="302231" y="159370"/>
                </a:lnTo>
                <a:lnTo>
                  <a:pt x="265033" y="127635"/>
                </a:lnTo>
                <a:lnTo>
                  <a:pt x="229168" y="94352"/>
                </a:lnTo>
                <a:lnTo>
                  <a:pt x="194690" y="59562"/>
                </a:lnTo>
                <a:lnTo>
                  <a:pt x="272160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0658" y="3848215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Arial"/>
                <a:cs typeface="Arial"/>
              </a:rPr>
              <a:t>ROI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2000" y="3004173"/>
            <a:ext cx="337820" cy="643255"/>
          </a:xfrm>
          <a:custGeom>
            <a:avLst/>
            <a:gdLst/>
            <a:ahLst/>
            <a:cxnLst/>
            <a:rect l="l" t="t" r="r" b="b"/>
            <a:pathLst>
              <a:path w="337819" h="643254">
                <a:moveTo>
                  <a:pt x="246125" y="0"/>
                </a:moveTo>
                <a:lnTo>
                  <a:pt x="41782" y="20192"/>
                </a:lnTo>
                <a:lnTo>
                  <a:pt x="125856" y="69849"/>
                </a:lnTo>
                <a:lnTo>
                  <a:pt x="105607" y="114958"/>
                </a:lnTo>
                <a:lnTo>
                  <a:pt x="87094" y="160714"/>
                </a:lnTo>
                <a:lnTo>
                  <a:pt x="70330" y="207069"/>
                </a:lnTo>
                <a:lnTo>
                  <a:pt x="55324" y="253971"/>
                </a:lnTo>
                <a:lnTo>
                  <a:pt x="42090" y="301371"/>
                </a:lnTo>
                <a:lnTo>
                  <a:pt x="30638" y="349218"/>
                </a:lnTo>
                <a:lnTo>
                  <a:pt x="20980" y="397461"/>
                </a:lnTo>
                <a:lnTo>
                  <a:pt x="13128" y="446052"/>
                </a:lnTo>
                <a:lnTo>
                  <a:pt x="7092" y="494938"/>
                </a:lnTo>
                <a:lnTo>
                  <a:pt x="2884" y="544071"/>
                </a:lnTo>
                <a:lnTo>
                  <a:pt x="516" y="593400"/>
                </a:lnTo>
                <a:lnTo>
                  <a:pt x="0" y="642873"/>
                </a:lnTo>
                <a:lnTo>
                  <a:pt x="147193" y="641603"/>
                </a:lnTo>
                <a:lnTo>
                  <a:pt x="147864" y="590272"/>
                </a:lnTo>
                <a:lnTo>
                  <a:pt x="150784" y="539120"/>
                </a:lnTo>
                <a:lnTo>
                  <a:pt x="155936" y="488219"/>
                </a:lnTo>
                <a:lnTo>
                  <a:pt x="163306" y="437641"/>
                </a:lnTo>
                <a:lnTo>
                  <a:pt x="172878" y="387461"/>
                </a:lnTo>
                <a:lnTo>
                  <a:pt x="184637" y="337748"/>
                </a:lnTo>
                <a:lnTo>
                  <a:pt x="198568" y="288577"/>
                </a:lnTo>
                <a:lnTo>
                  <a:pt x="214655" y="240019"/>
                </a:lnTo>
                <a:lnTo>
                  <a:pt x="232883" y="192147"/>
                </a:lnTo>
                <a:lnTo>
                  <a:pt x="253237" y="145033"/>
                </a:lnTo>
                <a:lnTo>
                  <a:pt x="337312" y="194690"/>
                </a:lnTo>
                <a:lnTo>
                  <a:pt x="24612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7717" y="2446769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0276" y="2224519"/>
            <a:ext cx="554355" cy="340360"/>
          </a:xfrm>
          <a:custGeom>
            <a:avLst/>
            <a:gdLst/>
            <a:ahLst/>
            <a:cxnLst/>
            <a:rect l="l" t="t" r="r" b="b"/>
            <a:pathLst>
              <a:path w="554354" h="340360">
                <a:moveTo>
                  <a:pt x="457200" y="0"/>
                </a:moveTo>
                <a:lnTo>
                  <a:pt x="443357" y="96774"/>
                </a:lnTo>
                <a:lnTo>
                  <a:pt x="393445" y="95225"/>
                </a:lnTo>
                <a:lnTo>
                  <a:pt x="343569" y="95572"/>
                </a:lnTo>
                <a:lnTo>
                  <a:pt x="293783" y="97808"/>
                </a:lnTo>
                <a:lnTo>
                  <a:pt x="244142" y="101929"/>
                </a:lnTo>
                <a:lnTo>
                  <a:pt x="194699" y="107930"/>
                </a:lnTo>
                <a:lnTo>
                  <a:pt x="145509" y="115805"/>
                </a:lnTo>
                <a:lnTo>
                  <a:pt x="96626" y="125548"/>
                </a:lnTo>
                <a:lnTo>
                  <a:pt x="48105" y="137156"/>
                </a:lnTo>
                <a:lnTo>
                  <a:pt x="0" y="150622"/>
                </a:lnTo>
                <a:lnTo>
                  <a:pt x="42291" y="291465"/>
                </a:lnTo>
                <a:lnTo>
                  <a:pt x="88721" y="278613"/>
                </a:lnTo>
                <a:lnTo>
                  <a:pt x="135580" y="267688"/>
                </a:lnTo>
                <a:lnTo>
                  <a:pt x="182808" y="258697"/>
                </a:lnTo>
                <a:lnTo>
                  <a:pt x="230346" y="251650"/>
                </a:lnTo>
                <a:lnTo>
                  <a:pt x="278133" y="246556"/>
                </a:lnTo>
                <a:lnTo>
                  <a:pt x="326112" y="243423"/>
                </a:lnTo>
                <a:lnTo>
                  <a:pt x="374221" y="242260"/>
                </a:lnTo>
                <a:lnTo>
                  <a:pt x="422401" y="243078"/>
                </a:lnTo>
                <a:lnTo>
                  <a:pt x="408686" y="339852"/>
                </a:lnTo>
                <a:lnTo>
                  <a:pt x="553847" y="181229"/>
                </a:lnTo>
                <a:lnTo>
                  <a:pt x="457200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873" y="1295400"/>
            <a:ext cx="1960880" cy="156972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140335" indent="-12953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Dunnage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Handling Systems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(Space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Manager)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buffer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access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point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load/unload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flow </a:t>
            </a:r>
            <a:r>
              <a:rPr sz="1200" dirty="0">
                <a:latin typeface="Calibri"/>
                <a:cs typeface="Calibri"/>
              </a:rPr>
              <a:t>between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machine processes.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5697" y="1436484"/>
            <a:ext cx="2955290" cy="156972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106045" indent="-129539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Manufacturing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faced</a:t>
            </a:r>
            <a:r>
              <a:rPr sz="1200" spc="-10" dirty="0">
                <a:latin typeface="Calibri"/>
                <a:cs typeface="Calibri"/>
              </a:rPr>
              <a:t> significant </a:t>
            </a:r>
            <a:r>
              <a:rPr sz="1200" dirty="0">
                <a:latin typeface="Calibri"/>
                <a:cs typeface="Calibri"/>
              </a:rPr>
              <a:t>challenges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primarily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time- </a:t>
            </a:r>
            <a:r>
              <a:rPr sz="1200" dirty="0">
                <a:latin typeface="Calibri"/>
                <a:cs typeface="Calibri"/>
              </a:rPr>
              <a:t>consuming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separating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empty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full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stacked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dunnage.</a:t>
            </a:r>
            <a:endParaRPr sz="1200" dirty="0">
              <a:latin typeface="Calibri"/>
              <a:cs typeface="Calibri"/>
            </a:endParaRPr>
          </a:p>
          <a:p>
            <a:pPr marL="220979" marR="120014" indent="-129539">
              <a:lnSpc>
                <a:spcPct val="100000"/>
              </a:lnSpc>
              <a:buFont typeface="Arial"/>
              <a:buChar char="•"/>
              <a:tabLst>
                <a:tab pos="220979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traditional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method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created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several operational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inefficiencies: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Long,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unplanned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queues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trucks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loading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mixing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containers.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08618" y="2017306"/>
            <a:ext cx="315595" cy="287020"/>
            <a:chOff x="2408618" y="2590342"/>
            <a:chExt cx="315595" cy="287020"/>
          </a:xfrm>
        </p:grpSpPr>
        <p:sp>
          <p:nvSpPr>
            <p:cNvPr id="15" name="object 15"/>
            <p:cNvSpPr/>
            <p:nvPr/>
          </p:nvSpPr>
          <p:spPr>
            <a:xfrm>
              <a:off x="2413380" y="259510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4">
                  <a:moveTo>
                    <a:pt x="30606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69" y="276999"/>
                  </a:lnTo>
                  <a:lnTo>
                    <a:pt x="30606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3380" y="259510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4">
                  <a:moveTo>
                    <a:pt x="0" y="276999"/>
                  </a:moveTo>
                  <a:lnTo>
                    <a:pt x="306069" y="276999"/>
                  </a:lnTo>
                  <a:lnTo>
                    <a:pt x="306069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14345" y="20464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23499" y="2017306"/>
            <a:ext cx="315595" cy="287020"/>
            <a:chOff x="4123499" y="2590342"/>
            <a:chExt cx="315595" cy="287020"/>
          </a:xfrm>
        </p:grpSpPr>
        <p:sp>
          <p:nvSpPr>
            <p:cNvPr id="19" name="object 19"/>
            <p:cNvSpPr/>
            <p:nvPr/>
          </p:nvSpPr>
          <p:spPr>
            <a:xfrm>
              <a:off x="4128261" y="259510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28261" y="259510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29227" y="20464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47780" y="3472091"/>
            <a:ext cx="315595" cy="287020"/>
            <a:chOff x="4847780" y="4045127"/>
            <a:chExt cx="315595" cy="287020"/>
          </a:xfrm>
        </p:grpSpPr>
        <p:sp>
          <p:nvSpPr>
            <p:cNvPr id="23" name="object 23"/>
            <p:cNvSpPr/>
            <p:nvPr/>
          </p:nvSpPr>
          <p:spPr>
            <a:xfrm>
              <a:off x="4852542" y="404989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2542" y="4049890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53761" y="350163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90684" y="4987595"/>
            <a:ext cx="315595" cy="287020"/>
            <a:chOff x="3190684" y="5560631"/>
            <a:chExt cx="315595" cy="287020"/>
          </a:xfrm>
        </p:grpSpPr>
        <p:sp>
          <p:nvSpPr>
            <p:cNvPr id="27" name="object 27"/>
            <p:cNvSpPr/>
            <p:nvPr/>
          </p:nvSpPr>
          <p:spPr>
            <a:xfrm>
              <a:off x="3195447" y="5565394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447" y="5565394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96539" y="501740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92059" y="3954056"/>
            <a:ext cx="315595" cy="287020"/>
            <a:chOff x="1492059" y="4527092"/>
            <a:chExt cx="315595" cy="287020"/>
          </a:xfrm>
        </p:grpSpPr>
        <p:sp>
          <p:nvSpPr>
            <p:cNvPr id="31" name="object 31"/>
            <p:cNvSpPr/>
            <p:nvPr/>
          </p:nvSpPr>
          <p:spPr>
            <a:xfrm>
              <a:off x="1496822" y="453185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6822" y="4531855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97533" y="398346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30089" y="3843719"/>
            <a:ext cx="2286635" cy="138493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0979" marR="622300" indent="-129539" algn="just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0979" algn="l"/>
              </a:tabLst>
            </a:pPr>
            <a:r>
              <a:rPr sz="1200" dirty="0">
                <a:latin typeface="Calibri"/>
                <a:cs typeface="Calibri"/>
              </a:rPr>
              <a:t>Developed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high-</a:t>
            </a:r>
            <a:r>
              <a:rPr sz="1200" spc="-10" dirty="0">
                <a:latin typeface="Calibri"/>
                <a:cs typeface="Calibri"/>
              </a:rPr>
              <a:t>quality </a:t>
            </a:r>
            <a:r>
              <a:rPr sz="1200" dirty="0">
                <a:latin typeface="Calibri"/>
                <a:cs typeface="Calibri"/>
              </a:rPr>
              <a:t>equipment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tight </a:t>
            </a:r>
            <a:r>
              <a:rPr sz="1200" spc="-10" dirty="0">
                <a:latin typeface="Calibri"/>
                <a:cs typeface="Calibri"/>
              </a:rPr>
              <a:t>deadline.</a:t>
            </a:r>
            <a:endParaRPr sz="1200">
              <a:latin typeface="Calibri"/>
              <a:cs typeface="Calibri"/>
            </a:endParaRPr>
          </a:p>
          <a:p>
            <a:pPr marL="222250" indent="-13017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2250" algn="l"/>
              </a:tabLst>
            </a:pPr>
            <a:r>
              <a:rPr sz="1200" dirty="0">
                <a:latin typeface="Calibri"/>
                <a:cs typeface="Calibri"/>
              </a:rPr>
              <a:t>Cost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Savings</a:t>
            </a:r>
            <a:endParaRPr sz="1200">
              <a:latin typeface="Calibri"/>
              <a:cs typeface="Calibri"/>
            </a:endParaRPr>
          </a:p>
          <a:p>
            <a:pPr marL="222250" indent="-130175" algn="just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sz="1200" dirty="0">
                <a:latin typeface="Calibri"/>
                <a:cs typeface="Calibri"/>
              </a:rPr>
              <a:t>Reduced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Waste</a:t>
            </a:r>
            <a:endParaRPr sz="1200">
              <a:latin typeface="Calibri"/>
              <a:cs typeface="Calibri"/>
            </a:endParaRPr>
          </a:p>
          <a:p>
            <a:pPr marL="222250" indent="-130175" algn="just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Efficiency</a:t>
            </a:r>
            <a:endParaRPr sz="1200">
              <a:latin typeface="Calibri"/>
              <a:cs typeface="Calibri"/>
            </a:endParaRPr>
          </a:p>
          <a:p>
            <a:pPr marL="222250" indent="-130175" algn="just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sz="1200" spc="-10" dirty="0">
                <a:latin typeface="Calibri"/>
                <a:cs typeface="Calibri"/>
              </a:rPr>
              <a:t>Streamlined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13380" y="5372940"/>
            <a:ext cx="2912110" cy="83121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21615" indent="-13017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Low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cycles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assembly.</a:t>
            </a:r>
            <a:endParaRPr sz="1200">
              <a:latin typeface="Calibri"/>
              <a:cs typeface="Calibri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spc="-10" dirty="0">
                <a:latin typeface="Calibri"/>
                <a:cs typeface="Calibri"/>
              </a:rPr>
              <a:t>Eliminated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human </a:t>
            </a:r>
            <a:r>
              <a:rPr sz="1200" spc="-10" dirty="0">
                <a:latin typeface="Calibri"/>
                <a:cs typeface="Calibri"/>
              </a:rPr>
              <a:t>error.</a:t>
            </a:r>
            <a:endParaRPr sz="1200">
              <a:latin typeface="Calibri"/>
              <a:cs typeface="Calibri"/>
            </a:endParaRPr>
          </a:p>
          <a:p>
            <a:pPr marL="220979" marR="610870" indent="-129539">
              <a:lnSpc>
                <a:spcPct val="100000"/>
              </a:lnSpc>
              <a:buFont typeface="Arial"/>
              <a:buChar char="•"/>
              <a:tabLst>
                <a:tab pos="220979" algn="l"/>
              </a:tabLst>
            </a:pPr>
            <a:r>
              <a:rPr sz="1200" spc="-10" dirty="0">
                <a:latin typeface="Calibri"/>
                <a:cs typeface="Calibri"/>
              </a:rPr>
              <a:t>Guarantees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acceptable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casting </a:t>
            </a:r>
            <a:r>
              <a:rPr sz="1200" dirty="0">
                <a:latin typeface="Calibri"/>
                <a:cs typeface="Calibri"/>
              </a:rPr>
              <a:t>shipping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6603" y="4519257"/>
            <a:ext cx="1653539" cy="138493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8615" marR="373380" indent="-257810">
              <a:lnSpc>
                <a:spcPct val="100000"/>
              </a:lnSpc>
              <a:spcBef>
                <a:spcPts val="295"/>
              </a:spcBef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50%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boost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production efficiency.</a:t>
            </a:r>
            <a:endParaRPr sz="1200">
              <a:latin typeface="Calibri"/>
              <a:cs typeface="Calibri"/>
            </a:endParaRPr>
          </a:p>
          <a:p>
            <a:pPr marL="348615" marR="128270" indent="-257810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in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errors.</a:t>
            </a:r>
            <a:endParaRPr sz="1200">
              <a:latin typeface="Calibri"/>
              <a:cs typeface="Calibri"/>
            </a:endParaRPr>
          </a:p>
          <a:p>
            <a:pPr marL="348615" marR="224790" indent="-257810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i="1" spc="-65" dirty="0">
                <a:latin typeface="Arial"/>
                <a:cs typeface="Arial"/>
              </a:rPr>
              <a:t>Total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155" dirty="0">
                <a:latin typeface="Arial"/>
                <a:cs typeface="Arial"/>
              </a:rPr>
              <a:t>ROI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30" dirty="0">
                <a:latin typeface="Arial"/>
                <a:cs typeface="Arial"/>
              </a:rPr>
              <a:t>in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35" dirty="0">
                <a:latin typeface="Arial"/>
                <a:cs typeface="Arial"/>
              </a:rPr>
              <a:t>just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1 </a:t>
            </a:r>
            <a:r>
              <a:rPr sz="1200" i="1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73098" y="1371600"/>
            <a:ext cx="4098925" cy="3850004"/>
            <a:chOff x="7773098" y="1944636"/>
            <a:chExt cx="4098925" cy="3850004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2686" y="1954161"/>
              <a:ext cx="4079366" cy="38305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777860" y="1949399"/>
              <a:ext cx="4089400" cy="3840479"/>
            </a:xfrm>
            <a:custGeom>
              <a:avLst/>
              <a:gdLst/>
              <a:ahLst/>
              <a:cxnLst/>
              <a:rect l="l" t="t" r="r" b="b"/>
              <a:pathLst>
                <a:path w="4089400" h="3840479">
                  <a:moveTo>
                    <a:pt x="0" y="3840099"/>
                  </a:moveTo>
                  <a:lnTo>
                    <a:pt x="4088891" y="3840099"/>
                  </a:lnTo>
                  <a:lnTo>
                    <a:pt x="4088891" y="0"/>
                  </a:lnTo>
                  <a:lnTo>
                    <a:pt x="0" y="0"/>
                  </a:lnTo>
                  <a:lnTo>
                    <a:pt x="0" y="38400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1074C11-633B-B894-C3BF-668C9DE2C90B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A close-up of a person&#10;&#10;AI-generated content may be incorrect.">
            <a:extLst>
              <a:ext uri="{FF2B5EF4-FFF2-40B4-BE49-F238E27FC236}">
                <a16:creationId xmlns:a16="http://schemas.microsoft.com/office/drawing/2014/main" id="{54642C2A-F4C1-E831-E04E-CBCCA3FC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96C8D1-3049-6445-C417-5736CAC0AB70}"/>
              </a:ext>
            </a:extLst>
          </p:cNvPr>
          <p:cNvSpPr txBox="1"/>
          <p:nvPr/>
        </p:nvSpPr>
        <p:spPr>
          <a:xfrm>
            <a:off x="2970276" y="348732"/>
            <a:ext cx="8753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Case Study 3: Crank Case Dunnage Handling – GM Powertrain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071" y="1809481"/>
            <a:ext cx="4220083" cy="4316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8526" y="2616378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5032" y="3138347"/>
            <a:ext cx="402590" cy="680085"/>
          </a:xfrm>
          <a:custGeom>
            <a:avLst/>
            <a:gdLst/>
            <a:ahLst/>
            <a:cxnLst/>
            <a:rect l="l" t="t" r="r" b="b"/>
            <a:pathLst>
              <a:path w="402589" h="680085">
                <a:moveTo>
                  <a:pt x="126745" y="0"/>
                </a:moveTo>
                <a:lnTo>
                  <a:pt x="0" y="74803"/>
                </a:lnTo>
                <a:lnTo>
                  <a:pt x="25126" y="119547"/>
                </a:lnTo>
                <a:lnTo>
                  <a:pt x="48219" y="165265"/>
                </a:lnTo>
                <a:lnTo>
                  <a:pt x="69254" y="211887"/>
                </a:lnTo>
                <a:lnTo>
                  <a:pt x="88209" y="259343"/>
                </a:lnTo>
                <a:lnTo>
                  <a:pt x="105060" y="307562"/>
                </a:lnTo>
                <a:lnTo>
                  <a:pt x="119786" y="356474"/>
                </a:lnTo>
                <a:lnTo>
                  <a:pt x="132363" y="406010"/>
                </a:lnTo>
                <a:lnTo>
                  <a:pt x="142768" y="456099"/>
                </a:lnTo>
                <a:lnTo>
                  <a:pt x="150978" y="506671"/>
                </a:lnTo>
                <a:lnTo>
                  <a:pt x="156971" y="557657"/>
                </a:lnTo>
                <a:lnTo>
                  <a:pt x="59308" y="556895"/>
                </a:lnTo>
                <a:lnTo>
                  <a:pt x="235838" y="679577"/>
                </a:lnTo>
                <a:lnTo>
                  <a:pt x="402589" y="559689"/>
                </a:lnTo>
                <a:lnTo>
                  <a:pt x="304926" y="558927"/>
                </a:lnTo>
                <a:lnTo>
                  <a:pt x="299849" y="509727"/>
                </a:lnTo>
                <a:lnTo>
                  <a:pt x="292945" y="460842"/>
                </a:lnTo>
                <a:lnTo>
                  <a:pt x="284229" y="412319"/>
                </a:lnTo>
                <a:lnTo>
                  <a:pt x="273717" y="364207"/>
                </a:lnTo>
                <a:lnTo>
                  <a:pt x="261424" y="316556"/>
                </a:lnTo>
                <a:lnTo>
                  <a:pt x="247364" y="269414"/>
                </a:lnTo>
                <a:lnTo>
                  <a:pt x="231552" y="222830"/>
                </a:lnTo>
                <a:lnTo>
                  <a:pt x="214004" y="176854"/>
                </a:lnTo>
                <a:lnTo>
                  <a:pt x="194734" y="131534"/>
                </a:lnTo>
                <a:lnTo>
                  <a:pt x="173758" y="86919"/>
                </a:lnTo>
                <a:lnTo>
                  <a:pt x="151090" y="43058"/>
                </a:lnTo>
                <a:lnTo>
                  <a:pt x="12674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3035" y="4019982"/>
            <a:ext cx="817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1200" y="4520234"/>
            <a:ext cx="470534" cy="481330"/>
          </a:xfrm>
          <a:custGeom>
            <a:avLst/>
            <a:gdLst/>
            <a:ahLst/>
            <a:cxnLst/>
            <a:rect l="l" t="t" r="r" b="b"/>
            <a:pathLst>
              <a:path w="470535" h="481329">
                <a:moveTo>
                  <a:pt x="353822" y="0"/>
                </a:moveTo>
                <a:lnTo>
                  <a:pt x="323385" y="37919"/>
                </a:lnTo>
                <a:lnTo>
                  <a:pt x="291445" y="74497"/>
                </a:lnTo>
                <a:lnTo>
                  <a:pt x="258046" y="109687"/>
                </a:lnTo>
                <a:lnTo>
                  <a:pt x="223234" y="143446"/>
                </a:lnTo>
                <a:lnTo>
                  <a:pt x="187052" y="175728"/>
                </a:lnTo>
                <a:lnTo>
                  <a:pt x="149546" y="206490"/>
                </a:lnTo>
                <a:lnTo>
                  <a:pt x="110760" y="235685"/>
                </a:lnTo>
                <a:lnTo>
                  <a:pt x="70738" y="263270"/>
                </a:lnTo>
                <a:lnTo>
                  <a:pt x="25780" y="176529"/>
                </a:lnTo>
                <a:lnTo>
                  <a:pt x="0" y="390016"/>
                </a:lnTo>
                <a:lnTo>
                  <a:pt x="184023" y="481202"/>
                </a:lnTo>
                <a:lnTo>
                  <a:pt x="138937" y="394461"/>
                </a:lnTo>
                <a:lnTo>
                  <a:pt x="180751" y="366419"/>
                </a:lnTo>
                <a:lnTo>
                  <a:pt x="221414" y="336841"/>
                </a:lnTo>
                <a:lnTo>
                  <a:pt x="260886" y="305764"/>
                </a:lnTo>
                <a:lnTo>
                  <a:pt x="299125" y="273222"/>
                </a:lnTo>
                <a:lnTo>
                  <a:pt x="336091" y="239251"/>
                </a:lnTo>
                <a:lnTo>
                  <a:pt x="371743" y="203886"/>
                </a:lnTo>
                <a:lnTo>
                  <a:pt x="406040" y="167164"/>
                </a:lnTo>
                <a:lnTo>
                  <a:pt x="438942" y="129120"/>
                </a:lnTo>
                <a:lnTo>
                  <a:pt x="470408" y="89788"/>
                </a:lnTo>
                <a:lnTo>
                  <a:pt x="353822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4951" y="4887138"/>
            <a:ext cx="80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05760" y="4553001"/>
            <a:ext cx="503555" cy="422909"/>
          </a:xfrm>
          <a:custGeom>
            <a:avLst/>
            <a:gdLst/>
            <a:ahLst/>
            <a:cxnLst/>
            <a:rect l="l" t="t" r="r" b="b"/>
            <a:pathLst>
              <a:path w="503554" h="422910">
                <a:moveTo>
                  <a:pt x="272160" y="0"/>
                </a:moveTo>
                <a:lnTo>
                  <a:pt x="57403" y="12192"/>
                </a:lnTo>
                <a:lnTo>
                  <a:pt x="0" y="209296"/>
                </a:lnTo>
                <a:lnTo>
                  <a:pt x="77469" y="149733"/>
                </a:lnTo>
                <a:lnTo>
                  <a:pt x="112430" y="185997"/>
                </a:lnTo>
                <a:lnTo>
                  <a:pt x="148700" y="220854"/>
                </a:lnTo>
                <a:lnTo>
                  <a:pt x="186238" y="254268"/>
                </a:lnTo>
                <a:lnTo>
                  <a:pt x="224999" y="286205"/>
                </a:lnTo>
                <a:lnTo>
                  <a:pt x="264938" y="316630"/>
                </a:lnTo>
                <a:lnTo>
                  <a:pt x="306013" y="345510"/>
                </a:lnTo>
                <a:lnTo>
                  <a:pt x="348179" y="372809"/>
                </a:lnTo>
                <a:lnTo>
                  <a:pt x="391393" y="398494"/>
                </a:lnTo>
                <a:lnTo>
                  <a:pt x="435610" y="422529"/>
                </a:lnTo>
                <a:lnTo>
                  <a:pt x="503427" y="291973"/>
                </a:lnTo>
                <a:lnTo>
                  <a:pt x="460788" y="268672"/>
                </a:lnTo>
                <a:lnTo>
                  <a:pt x="419201" y="243657"/>
                </a:lnTo>
                <a:lnTo>
                  <a:pt x="378718" y="216963"/>
                </a:lnTo>
                <a:lnTo>
                  <a:pt x="339391" y="188626"/>
                </a:lnTo>
                <a:lnTo>
                  <a:pt x="301273" y="158682"/>
                </a:lnTo>
                <a:lnTo>
                  <a:pt x="264415" y="127166"/>
                </a:lnTo>
                <a:lnTo>
                  <a:pt x="228871" y="94114"/>
                </a:lnTo>
                <a:lnTo>
                  <a:pt x="194690" y="59563"/>
                </a:lnTo>
                <a:lnTo>
                  <a:pt x="272160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0733" y="4019982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Arial"/>
                <a:cs typeface="Arial"/>
              </a:rPr>
              <a:t>ROI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1948" y="3175685"/>
            <a:ext cx="337820" cy="643255"/>
          </a:xfrm>
          <a:custGeom>
            <a:avLst/>
            <a:gdLst/>
            <a:ahLst/>
            <a:cxnLst/>
            <a:rect l="l" t="t" r="r" b="b"/>
            <a:pathLst>
              <a:path w="337819" h="643254">
                <a:moveTo>
                  <a:pt x="246125" y="0"/>
                </a:moveTo>
                <a:lnTo>
                  <a:pt x="41782" y="20192"/>
                </a:lnTo>
                <a:lnTo>
                  <a:pt x="125983" y="69976"/>
                </a:lnTo>
                <a:lnTo>
                  <a:pt x="105705" y="115085"/>
                </a:lnTo>
                <a:lnTo>
                  <a:pt x="87168" y="160841"/>
                </a:lnTo>
                <a:lnTo>
                  <a:pt x="70383" y="207194"/>
                </a:lnTo>
                <a:lnTo>
                  <a:pt x="55362" y="254094"/>
                </a:lnTo>
                <a:lnTo>
                  <a:pt x="42115" y="301489"/>
                </a:lnTo>
                <a:lnTo>
                  <a:pt x="30654" y="349329"/>
                </a:lnTo>
                <a:lnTo>
                  <a:pt x="20989" y="397563"/>
                </a:lnTo>
                <a:lnTo>
                  <a:pt x="13132" y="446141"/>
                </a:lnTo>
                <a:lnTo>
                  <a:pt x="7094" y="495012"/>
                </a:lnTo>
                <a:lnTo>
                  <a:pt x="2885" y="544125"/>
                </a:lnTo>
                <a:lnTo>
                  <a:pt x="516" y="593429"/>
                </a:lnTo>
                <a:lnTo>
                  <a:pt x="0" y="642873"/>
                </a:lnTo>
                <a:lnTo>
                  <a:pt x="147193" y="641603"/>
                </a:lnTo>
                <a:lnTo>
                  <a:pt x="147899" y="590306"/>
                </a:lnTo>
                <a:lnTo>
                  <a:pt x="150845" y="539181"/>
                </a:lnTo>
                <a:lnTo>
                  <a:pt x="156016" y="488299"/>
                </a:lnTo>
                <a:lnTo>
                  <a:pt x="163398" y="437733"/>
                </a:lnTo>
                <a:lnTo>
                  <a:pt x="172974" y="387556"/>
                </a:lnTo>
                <a:lnTo>
                  <a:pt x="184729" y="337840"/>
                </a:lnTo>
                <a:lnTo>
                  <a:pt x="198648" y="288657"/>
                </a:lnTo>
                <a:lnTo>
                  <a:pt x="214716" y="240080"/>
                </a:lnTo>
                <a:lnTo>
                  <a:pt x="232918" y="192182"/>
                </a:lnTo>
                <a:lnTo>
                  <a:pt x="253237" y="145033"/>
                </a:lnTo>
                <a:lnTo>
                  <a:pt x="337438" y="194817"/>
                </a:lnTo>
                <a:lnTo>
                  <a:pt x="246125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20619" y="2647041"/>
            <a:ext cx="1936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800" b="1" spc="15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0967" y="2618155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70223" y="2394001"/>
            <a:ext cx="469900" cy="342900"/>
          </a:xfrm>
          <a:custGeom>
            <a:avLst/>
            <a:gdLst/>
            <a:ahLst/>
            <a:cxnLst/>
            <a:rect l="l" t="t" r="r" b="b"/>
            <a:pathLst>
              <a:path w="469900" h="342900">
                <a:moveTo>
                  <a:pt x="360934" y="0"/>
                </a:moveTo>
                <a:lnTo>
                  <a:pt x="353695" y="97408"/>
                </a:lnTo>
                <a:lnTo>
                  <a:pt x="302425" y="99382"/>
                </a:lnTo>
                <a:lnTo>
                  <a:pt x="251306" y="103340"/>
                </a:lnTo>
                <a:lnTo>
                  <a:pt x="200396" y="109275"/>
                </a:lnTo>
                <a:lnTo>
                  <a:pt x="149752" y="117181"/>
                </a:lnTo>
                <a:lnTo>
                  <a:pt x="99433" y="127050"/>
                </a:lnTo>
                <a:lnTo>
                  <a:pt x="49497" y="138876"/>
                </a:lnTo>
                <a:lnTo>
                  <a:pt x="0" y="152653"/>
                </a:lnTo>
                <a:lnTo>
                  <a:pt x="42290" y="293623"/>
                </a:lnTo>
                <a:lnTo>
                  <a:pt x="91387" y="280036"/>
                </a:lnTo>
                <a:lnTo>
                  <a:pt x="140970" y="268619"/>
                </a:lnTo>
                <a:lnTo>
                  <a:pt x="190976" y="259381"/>
                </a:lnTo>
                <a:lnTo>
                  <a:pt x="241342" y="252334"/>
                </a:lnTo>
                <a:lnTo>
                  <a:pt x="292004" y="247489"/>
                </a:lnTo>
                <a:lnTo>
                  <a:pt x="342900" y="244855"/>
                </a:lnTo>
                <a:lnTo>
                  <a:pt x="335661" y="342391"/>
                </a:lnTo>
                <a:lnTo>
                  <a:pt x="469646" y="174116"/>
                </a:lnTo>
                <a:lnTo>
                  <a:pt x="360934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325" y="1371600"/>
            <a:ext cx="2632075" cy="1514517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1615" indent="-13017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Car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bodies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panels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Flanging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machine.</a:t>
            </a:r>
            <a:endParaRPr sz="1200">
              <a:latin typeface="Calibri"/>
              <a:cs typeface="Calibri"/>
            </a:endParaRPr>
          </a:p>
          <a:p>
            <a:pPr marL="220979" marR="793115" indent="-13017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flanging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operation 	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-10" dirty="0">
                <a:latin typeface="Calibri"/>
                <a:cs typeface="Calibri"/>
              </a:rPr>
              <a:t> production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volume.</a:t>
            </a:r>
            <a:endParaRPr sz="1200">
              <a:latin typeface="Calibri"/>
              <a:cs typeface="Calibri"/>
            </a:endParaRPr>
          </a:p>
          <a:p>
            <a:pPr marL="220979" marR="395605" indent="-129539">
              <a:lnSpc>
                <a:spcPct val="100000"/>
              </a:lnSpc>
              <a:buFont typeface="Arial"/>
              <a:buChar char="•"/>
              <a:tabLst>
                <a:tab pos="220979" algn="l"/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	Fully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automatic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machine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spc="-10" dirty="0">
                <a:latin typeface="Calibri"/>
                <a:cs typeface="Calibri"/>
              </a:rPr>
              <a:t>automatic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tool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changers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60" dirty="0">
                <a:latin typeface="Calibri"/>
                <a:cs typeface="Calibri"/>
              </a:rPr>
              <a:t>&amp; </a:t>
            </a:r>
            <a:r>
              <a:rPr sz="1200" spc="-10" dirty="0">
                <a:latin typeface="Calibri"/>
                <a:cs typeface="Calibri"/>
              </a:rPr>
              <a:t>programmable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controls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increase </a:t>
            </a:r>
            <a:r>
              <a:rPr sz="1200" dirty="0">
                <a:latin typeface="Calibri"/>
                <a:cs typeface="Calibri"/>
              </a:rPr>
              <a:t>efficiency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accuracy.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3504" y="1524000"/>
            <a:ext cx="2632075" cy="120078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1615" indent="-13017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Parts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without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rough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edges</a:t>
            </a:r>
            <a:endParaRPr sz="1200">
              <a:latin typeface="Calibri"/>
              <a:cs typeface="Calibri"/>
            </a:endParaRPr>
          </a:p>
          <a:p>
            <a:pPr marL="221615" indent="-13017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Precise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dimensions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machine</a:t>
            </a:r>
            <a:endParaRPr sz="1200">
              <a:latin typeface="Calibri"/>
              <a:cs typeface="Calibri"/>
            </a:endParaRPr>
          </a:p>
          <a:p>
            <a:pPr marL="220979" marR="92710" indent="-129539">
              <a:lnSpc>
                <a:spcPct val="100000"/>
              </a:lnSpc>
              <a:buFont typeface="Arial"/>
              <a:buChar char="•"/>
              <a:tabLst>
                <a:tab pos="220979" algn="l"/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	Bending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strengthens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sheet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metal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reference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points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for </a:t>
            </a:r>
            <a:r>
              <a:rPr sz="1200" spc="-10" dirty="0">
                <a:latin typeface="Calibri"/>
                <a:cs typeface="Calibri"/>
              </a:rPr>
              <a:t>alignment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assembly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welding.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23755" y="2146909"/>
            <a:ext cx="315595" cy="287020"/>
            <a:chOff x="3123755" y="2590215"/>
            <a:chExt cx="315595" cy="287020"/>
          </a:xfrm>
        </p:grpSpPr>
        <p:sp>
          <p:nvSpPr>
            <p:cNvPr id="17" name="object 17"/>
            <p:cNvSpPr/>
            <p:nvPr/>
          </p:nvSpPr>
          <p:spPr>
            <a:xfrm>
              <a:off x="3128517" y="259497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6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69" y="276999"/>
                  </a:lnTo>
                  <a:lnTo>
                    <a:pt x="30606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8517" y="259497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69" y="276999"/>
                  </a:lnTo>
                  <a:lnTo>
                    <a:pt x="306069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29482" y="21759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10366" y="2146909"/>
            <a:ext cx="315595" cy="287020"/>
            <a:chOff x="4710366" y="2590215"/>
            <a:chExt cx="315595" cy="287020"/>
          </a:xfrm>
        </p:grpSpPr>
        <p:sp>
          <p:nvSpPr>
            <p:cNvPr id="21" name="object 21"/>
            <p:cNvSpPr/>
            <p:nvPr/>
          </p:nvSpPr>
          <p:spPr>
            <a:xfrm>
              <a:off x="4715128" y="259497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5128" y="2594978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4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16221" y="21759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78716" y="3729710"/>
            <a:ext cx="315595" cy="287020"/>
            <a:chOff x="5478716" y="4173016"/>
            <a:chExt cx="315595" cy="287020"/>
          </a:xfrm>
        </p:grpSpPr>
        <p:sp>
          <p:nvSpPr>
            <p:cNvPr id="25" name="object 25"/>
            <p:cNvSpPr/>
            <p:nvPr/>
          </p:nvSpPr>
          <p:spPr>
            <a:xfrm>
              <a:off x="5483478" y="417777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83478" y="417777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84697" y="37593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94874" y="4503140"/>
            <a:ext cx="315595" cy="287020"/>
            <a:chOff x="3694874" y="4946446"/>
            <a:chExt cx="315595" cy="287020"/>
          </a:xfrm>
        </p:grpSpPr>
        <p:sp>
          <p:nvSpPr>
            <p:cNvPr id="29" name="object 29"/>
            <p:cNvSpPr/>
            <p:nvPr/>
          </p:nvSpPr>
          <p:spPr>
            <a:xfrm>
              <a:off x="3699636" y="495120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30607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70" y="27699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99636" y="495120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70" h="277495">
                  <a:moveTo>
                    <a:pt x="0" y="276999"/>
                  </a:moveTo>
                  <a:lnTo>
                    <a:pt x="306070" y="276999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800602" y="453268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097849" y="3729710"/>
            <a:ext cx="315595" cy="287020"/>
            <a:chOff x="2097849" y="4173016"/>
            <a:chExt cx="315595" cy="287020"/>
          </a:xfrm>
        </p:grpSpPr>
        <p:sp>
          <p:nvSpPr>
            <p:cNvPr id="33" name="object 33"/>
            <p:cNvSpPr/>
            <p:nvPr/>
          </p:nvSpPr>
          <p:spPr>
            <a:xfrm>
              <a:off x="2102611" y="417777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30606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6069" y="276999"/>
                  </a:lnTo>
                  <a:lnTo>
                    <a:pt x="306069" y="0"/>
                  </a:lnTo>
                  <a:close/>
                </a:path>
              </a:pathLst>
            </a:custGeom>
            <a:solidFill>
              <a:srgbClr val="EB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2611" y="4177779"/>
              <a:ext cx="306070" cy="277495"/>
            </a:xfrm>
            <a:custGeom>
              <a:avLst/>
              <a:gdLst/>
              <a:ahLst/>
              <a:cxnLst/>
              <a:rect l="l" t="t" r="r" b="b"/>
              <a:pathLst>
                <a:path w="306069" h="277495">
                  <a:moveTo>
                    <a:pt x="0" y="276999"/>
                  </a:moveTo>
                  <a:lnTo>
                    <a:pt x="306069" y="276999"/>
                  </a:lnTo>
                  <a:lnTo>
                    <a:pt x="306069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03450" y="37593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89548" y="4216235"/>
            <a:ext cx="1653539" cy="101600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22250" indent="-13017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22250" algn="l"/>
              </a:tabLst>
            </a:pPr>
            <a:r>
              <a:rPr sz="1200" spc="-10" dirty="0">
                <a:latin typeface="Calibri"/>
                <a:cs typeface="Calibri"/>
              </a:rPr>
              <a:t>Automation</a:t>
            </a:r>
            <a:endParaRPr sz="1200">
              <a:latin typeface="Calibri"/>
              <a:cs typeface="Calibri"/>
            </a:endParaRPr>
          </a:p>
          <a:p>
            <a:pPr marL="222250" indent="-130175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sz="1200" dirty="0">
                <a:latin typeface="Calibri"/>
                <a:cs typeface="Calibri"/>
              </a:rPr>
              <a:t>Smart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Sensors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22161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IoT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Integration</a:t>
            </a:r>
            <a:endParaRPr sz="1200">
              <a:latin typeface="Calibri"/>
              <a:cs typeface="Calibri"/>
            </a:endParaRPr>
          </a:p>
          <a:p>
            <a:pPr marL="221615" marR="324485" indent="-129539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200" dirty="0">
                <a:latin typeface="Calibri"/>
                <a:cs typeface="Calibri"/>
              </a:rPr>
              <a:t>Advanced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Control Systems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8517" y="5440934"/>
            <a:ext cx="3302635" cy="831215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49605" marR="450850" indent="-2152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49605" algn="l"/>
              </a:tabLst>
            </a:pPr>
            <a:r>
              <a:rPr sz="1200" spc="-10" dirty="0">
                <a:latin typeface="Calibri"/>
                <a:cs typeface="Calibri"/>
              </a:rPr>
              <a:t>Improved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productivity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compared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manual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machines</a:t>
            </a:r>
            <a:endParaRPr sz="1200">
              <a:latin typeface="Calibri"/>
              <a:cs typeface="Calibri"/>
            </a:endParaRPr>
          </a:p>
          <a:p>
            <a:pPr marL="649605" indent="-215265">
              <a:lnSpc>
                <a:spcPct val="100000"/>
              </a:lnSpc>
              <a:buFont typeface="Arial"/>
              <a:buChar char="•"/>
              <a:tabLst>
                <a:tab pos="649605" algn="l"/>
              </a:tabLst>
            </a:pPr>
            <a:r>
              <a:rPr sz="1200" dirty="0">
                <a:latin typeface="Calibri"/>
                <a:cs typeface="Calibri"/>
              </a:rPr>
              <a:t>Enhanced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consistency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accuracy</a:t>
            </a:r>
            <a:endParaRPr sz="1200">
              <a:latin typeface="Calibri"/>
              <a:cs typeface="Calibri"/>
            </a:endParaRPr>
          </a:p>
          <a:p>
            <a:pPr marL="649605" indent="-215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49605" algn="l"/>
              </a:tabLst>
            </a:pPr>
            <a:r>
              <a:rPr sz="1200" dirty="0">
                <a:latin typeface="Calibri"/>
                <a:cs typeface="Calibri"/>
              </a:rPr>
              <a:t>Reduced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operator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fatigue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error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878" y="4724400"/>
            <a:ext cx="2787650" cy="646430"/>
          </a:xfrm>
          <a:prstGeom prst="rect">
            <a:avLst/>
          </a:prstGeom>
          <a:solidFill>
            <a:srgbClr val="EBEFF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8615" indent="-257175">
              <a:lnSpc>
                <a:spcPct val="100000"/>
              </a:lnSpc>
              <a:spcBef>
                <a:spcPts val="295"/>
              </a:spcBef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 25%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boost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efficiency.</a:t>
            </a:r>
            <a:endParaRPr sz="1200">
              <a:latin typeface="Calibri"/>
              <a:cs typeface="Calibri"/>
            </a:endParaRPr>
          </a:p>
          <a:p>
            <a:pPr marL="348615" indent="-257175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30%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errors.</a:t>
            </a:r>
            <a:endParaRPr sz="1200">
              <a:latin typeface="Calibri"/>
              <a:cs typeface="Calibri"/>
            </a:endParaRPr>
          </a:p>
          <a:p>
            <a:pPr marL="348615" indent="-257175">
              <a:lnSpc>
                <a:spcPct val="100000"/>
              </a:lnSpc>
              <a:buSzPct val="83333"/>
              <a:buFont typeface="Arial"/>
              <a:buChar char="•"/>
              <a:tabLst>
                <a:tab pos="348615" algn="l"/>
              </a:tabLst>
            </a:pPr>
            <a:r>
              <a:rPr sz="1200" i="1" spc="-65" dirty="0">
                <a:latin typeface="Arial"/>
                <a:cs typeface="Arial"/>
              </a:rPr>
              <a:t>Total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155" dirty="0">
                <a:latin typeface="Arial"/>
                <a:cs typeface="Arial"/>
              </a:rPr>
              <a:t>ROI</a:t>
            </a:r>
            <a:r>
              <a:rPr sz="1200" i="1" spc="-30" dirty="0">
                <a:latin typeface="Arial"/>
                <a:cs typeface="Arial"/>
              </a:rPr>
              <a:t> in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35" dirty="0">
                <a:latin typeface="Arial"/>
                <a:cs typeface="Arial"/>
              </a:rPr>
              <a:t>just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65" dirty="0">
                <a:latin typeface="Arial"/>
                <a:cs typeface="Arial"/>
              </a:rPr>
              <a:t>2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A3BFE6D-41C9-05E6-8A94-6B818CDF2151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A close-up of a person&#10;&#10;AI-generated content may be incorrect.">
            <a:extLst>
              <a:ext uri="{FF2B5EF4-FFF2-40B4-BE49-F238E27FC236}">
                <a16:creationId xmlns:a16="http://schemas.microsoft.com/office/drawing/2014/main" id="{4857ABB6-6003-5830-B274-5A8442638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E5109C8-D4C7-65D2-0EA4-0C2837F619AC}"/>
              </a:ext>
            </a:extLst>
          </p:cNvPr>
          <p:cNvSpPr txBox="1"/>
          <p:nvPr/>
        </p:nvSpPr>
        <p:spPr>
          <a:xfrm>
            <a:off x="3114294" y="348732"/>
            <a:ext cx="86092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Case Study 4: Flange Bender Station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8999" y="1600200"/>
            <a:ext cx="160972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sz="1600" b="1" spc="-114" dirty="0">
                <a:latin typeface="Arial"/>
                <a:cs typeface="Arial"/>
              </a:rPr>
              <a:t>Industries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Serving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1823669"/>
            <a:ext cx="294894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Aerospace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Agriculture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6695" algn="l"/>
              </a:tabLst>
            </a:pPr>
            <a:r>
              <a:rPr sz="1600" spc="-10" dirty="0">
                <a:latin typeface="Calibri"/>
                <a:cs typeface="Calibri"/>
              </a:rPr>
              <a:t>Automotive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Consumer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Goods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spc="-10" dirty="0">
                <a:latin typeface="Calibri"/>
                <a:cs typeface="Calibri"/>
              </a:rPr>
              <a:t>Electronics,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Food 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Beverages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Metals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Manufacturing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Medical,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Textile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Packaging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8999" y="3662933"/>
            <a:ext cx="213106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sz="1600" b="1" spc="-125" dirty="0">
                <a:latin typeface="Arial"/>
                <a:cs typeface="Arial"/>
              </a:rPr>
              <a:t>Fabrication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Applications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0" y="3887215"/>
            <a:ext cx="28270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Custom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Fabrication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Carbon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Stainless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Steel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spc="-10" dirty="0">
                <a:latin typeface="Calibri"/>
                <a:cs typeface="Calibri"/>
              </a:rPr>
              <a:t>Aluminum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Machining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Custom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Finishing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Welding: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Tig,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Mig,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Arc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Fusion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Quality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Inspection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Assembly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Sub-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Assembly</a:t>
            </a:r>
            <a:endParaRPr sz="16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Wingdings"/>
              <a:buChar char=""/>
              <a:tabLst>
                <a:tab pos="226695" algn="l"/>
              </a:tabLst>
            </a:pPr>
            <a:r>
              <a:rPr sz="1600" dirty="0">
                <a:latin typeface="Calibri"/>
                <a:cs typeface="Calibri"/>
              </a:rPr>
              <a:t>Custom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Spec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0211" y="1691259"/>
            <a:ext cx="178181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60"/>
              </a:lnSpc>
            </a:pPr>
            <a:r>
              <a:rPr sz="1600" b="1" spc="-150" dirty="0">
                <a:solidFill>
                  <a:srgbClr val="4B4B4B"/>
                </a:solidFill>
                <a:latin typeface="Arial"/>
                <a:cs typeface="Arial"/>
              </a:rPr>
              <a:t>Design</a:t>
            </a:r>
            <a:r>
              <a:rPr sz="1600" b="1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4B4B4B"/>
                </a:solidFill>
                <a:latin typeface="Arial"/>
                <a:cs typeface="Arial"/>
              </a:rPr>
              <a:t>Capabilities</a:t>
            </a:r>
            <a:r>
              <a:rPr sz="1600" b="1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B4B4B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0209" y="1671319"/>
            <a:ext cx="2459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B4B4B"/>
                </a:solidFill>
                <a:latin typeface="Calibri"/>
                <a:cs typeface="Calibri"/>
              </a:rPr>
              <a:t>SolidWorks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(3D</a:t>
            </a:r>
            <a:r>
              <a:rPr sz="1600" spc="-3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Cad</a:t>
            </a:r>
            <a:r>
              <a:rPr sz="16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B"/>
                </a:solidFill>
                <a:latin typeface="Calibri"/>
                <a:cs typeface="Calibri"/>
              </a:rPr>
              <a:t>modeling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8400" y="1914855"/>
            <a:ext cx="1078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Drawings</a:t>
            </a:r>
            <a:r>
              <a:rPr sz="16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4B4B4B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0211" y="2439797"/>
            <a:ext cx="362902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60"/>
              </a:lnSpc>
            </a:pPr>
            <a:r>
              <a:rPr sz="1600" b="1" spc="-160" dirty="0">
                <a:solidFill>
                  <a:srgbClr val="4B4B4B"/>
                </a:solidFill>
                <a:latin typeface="Arial"/>
                <a:cs typeface="Arial"/>
              </a:rPr>
              <a:t>Testing</a:t>
            </a:r>
            <a:r>
              <a:rPr sz="1600" b="1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4B4B4B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4B4B4B"/>
                </a:solidFill>
                <a:latin typeface="Arial"/>
                <a:cs typeface="Arial"/>
              </a:rPr>
              <a:t>Quality</a:t>
            </a:r>
            <a:r>
              <a:rPr sz="1600" b="1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4B4B4B"/>
                </a:solidFill>
                <a:latin typeface="Arial"/>
                <a:cs typeface="Arial"/>
              </a:rPr>
              <a:t>Measures</a:t>
            </a:r>
            <a:r>
              <a:rPr sz="1600" b="1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1600" b="1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4B4B4B"/>
                </a:solidFill>
                <a:latin typeface="Arial"/>
                <a:cs typeface="Arial"/>
              </a:rPr>
              <a:t>Place</a:t>
            </a:r>
            <a:r>
              <a:rPr sz="1600" b="1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4B4B4B"/>
                </a:solidFill>
                <a:latin typeface="Arial"/>
                <a:cs typeface="Arial"/>
              </a:rPr>
              <a:t>For</a:t>
            </a:r>
            <a:r>
              <a:rPr sz="1600" b="1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8400" y="2728087"/>
            <a:ext cx="3166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84785" algn="l"/>
              </a:tabLst>
            </a:pP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-</a:t>
            </a:r>
            <a:r>
              <a:rPr sz="1600" spc="-3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Fitting,</a:t>
            </a:r>
            <a:r>
              <a:rPr sz="1600" spc="-4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Welding,</a:t>
            </a:r>
            <a:r>
              <a:rPr sz="1600" spc="-3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Blasting,</a:t>
            </a:r>
            <a:r>
              <a:rPr sz="1600" spc="-5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B"/>
                </a:solidFill>
                <a:latin typeface="Calibri"/>
                <a:cs typeface="Calibri"/>
              </a:rPr>
              <a:t>Flatness, 	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Assembly</a:t>
            </a:r>
            <a:r>
              <a:rPr sz="1600" spc="-35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B"/>
                </a:solidFill>
                <a:latin typeface="Calibri"/>
                <a:cs typeface="Calibri"/>
              </a:rPr>
              <a:t>Paint</a:t>
            </a:r>
            <a:r>
              <a:rPr sz="1600" spc="-60" dirty="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B"/>
                </a:solidFill>
                <a:latin typeface="Calibri"/>
                <a:cs typeface="Calibri"/>
              </a:rPr>
              <a:t>Inspection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0211" y="3380359"/>
            <a:ext cx="1044575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64"/>
              </a:lnSpc>
            </a:pPr>
            <a:r>
              <a:rPr sz="1600" b="1" spc="-85" dirty="0">
                <a:solidFill>
                  <a:srgbClr val="4B4B4B"/>
                </a:solidFill>
                <a:latin typeface="Arial"/>
                <a:cs typeface="Arial"/>
              </a:rPr>
              <a:t>Manpower</a:t>
            </a:r>
            <a:r>
              <a:rPr sz="1600" b="1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400" y="3668775"/>
            <a:ext cx="3613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84785" algn="l"/>
              </a:tabLst>
            </a:pP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Industrial</a:t>
            </a:r>
            <a:r>
              <a:rPr sz="1600" spc="-9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Designers,</a:t>
            </a:r>
            <a:r>
              <a:rPr sz="1600" spc="-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Electricians,</a:t>
            </a:r>
            <a:r>
              <a:rPr sz="1600" spc="-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Painters 	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6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Welders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0211" y="4565777"/>
            <a:ext cx="2011680" cy="248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64"/>
              </a:lnSpc>
            </a:pPr>
            <a:r>
              <a:rPr sz="1600" b="1" spc="-114" dirty="0">
                <a:solidFill>
                  <a:srgbClr val="444444"/>
                </a:solidFill>
                <a:latin typeface="Arial"/>
                <a:cs typeface="Arial"/>
              </a:rPr>
              <a:t>Machining</a:t>
            </a:r>
            <a:r>
              <a:rPr sz="1600" b="1" spc="-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444444"/>
                </a:solidFill>
                <a:latin typeface="Arial"/>
                <a:cs typeface="Arial"/>
              </a:rPr>
              <a:t>Capabilities</a:t>
            </a:r>
            <a:r>
              <a:rPr sz="1600" b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44444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8400" y="4790440"/>
            <a:ext cx="35477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84150" algn="l"/>
              </a:tabLst>
            </a:pP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MIG</a:t>
            </a:r>
            <a:r>
              <a:rPr sz="160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6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TIG</a:t>
            </a:r>
            <a:r>
              <a:rPr sz="16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Welding</a:t>
            </a:r>
            <a:r>
              <a:rPr sz="16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Equipment</a:t>
            </a:r>
            <a:endParaRPr sz="1600">
              <a:latin typeface="Calibri"/>
              <a:cs typeface="Calibri"/>
            </a:endParaRPr>
          </a:p>
          <a:p>
            <a:pPr marL="183515" marR="5080" indent="-171450">
              <a:lnSpc>
                <a:spcPct val="100000"/>
              </a:lnSpc>
              <a:buSzPct val="93750"/>
              <a:buFont typeface="Wingdings"/>
              <a:buChar char=""/>
              <a:tabLst>
                <a:tab pos="184785" algn="l"/>
              </a:tabLst>
            </a:pP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Plasma</a:t>
            </a:r>
            <a:r>
              <a:rPr sz="1600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44444"/>
                </a:solidFill>
                <a:latin typeface="Calibri"/>
                <a:cs typeface="Calibri"/>
              </a:rPr>
              <a:t>Cutter, </a:t>
            </a:r>
            <a:r>
              <a:rPr sz="1600" spc="-20" dirty="0">
                <a:solidFill>
                  <a:srgbClr val="444444"/>
                </a:solidFill>
                <a:latin typeface="Calibri"/>
                <a:cs typeface="Calibri"/>
              </a:rPr>
              <a:t>Bandsaw,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Lathe</a:t>
            </a:r>
            <a:r>
              <a:rPr sz="1600"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6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Surface 	Grinder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SzPct val="93750"/>
              <a:buFont typeface="Wingdings"/>
              <a:buChar char=""/>
              <a:tabLst>
                <a:tab pos="184150" algn="l"/>
              </a:tabLst>
            </a:pP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Oversize</a:t>
            </a:r>
            <a:r>
              <a:rPr sz="1600" spc="-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4444"/>
                </a:solidFill>
                <a:latin typeface="Calibri"/>
                <a:cs typeface="Calibri"/>
              </a:rPr>
              <a:t>Paint</a:t>
            </a:r>
            <a:r>
              <a:rPr sz="1600" spc="-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Calibri"/>
                <a:cs typeface="Calibri"/>
              </a:rPr>
              <a:t>Booth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ABOUT</a:t>
            </a:r>
            <a:r>
              <a:rPr spc="-114" dirty="0"/>
              <a:t> </a:t>
            </a:r>
            <a:r>
              <a:rPr spc="-305" dirty="0"/>
              <a:t>FABRICATION</a:t>
            </a:r>
            <a:r>
              <a:rPr spc="-100" dirty="0"/>
              <a:t> </a:t>
            </a:r>
            <a:r>
              <a:rPr spc="-145" dirty="0"/>
              <a:t>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24D98-8EC2-8047-582D-2E599BDB1133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-up of a person&#10;&#10;AI-generated content may be incorrect.">
            <a:extLst>
              <a:ext uri="{FF2B5EF4-FFF2-40B4-BE49-F238E27FC236}">
                <a16:creationId xmlns:a16="http://schemas.microsoft.com/office/drawing/2014/main" id="{9E7CB5CA-E405-8519-687E-86A814A6C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F7CB63-118F-9EAD-35CE-3E89B8360E26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About Fabrication Division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1447800"/>
            <a:ext cx="3918077" cy="43966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7834" y="1371600"/>
            <a:ext cx="6728689" cy="4453890"/>
            <a:chOff x="434111" y="1883016"/>
            <a:chExt cx="7254875" cy="4453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" y="1911591"/>
              <a:ext cx="7197344" cy="4396613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object 6"/>
            <p:cNvSpPr/>
            <p:nvPr/>
          </p:nvSpPr>
          <p:spPr>
            <a:xfrm>
              <a:off x="448398" y="1897303"/>
              <a:ext cx="7226300" cy="4425315"/>
            </a:xfrm>
            <a:custGeom>
              <a:avLst/>
              <a:gdLst/>
              <a:ahLst/>
              <a:cxnLst/>
              <a:rect l="l" t="t" r="r" b="b"/>
              <a:pathLst>
                <a:path w="7226300" h="4425315">
                  <a:moveTo>
                    <a:pt x="0" y="4425188"/>
                  </a:moveTo>
                  <a:lnTo>
                    <a:pt x="7225919" y="4425188"/>
                  </a:lnTo>
                  <a:lnTo>
                    <a:pt x="7225919" y="0"/>
                  </a:lnTo>
                  <a:lnTo>
                    <a:pt x="0" y="0"/>
                  </a:lnTo>
                  <a:lnTo>
                    <a:pt x="0" y="4425188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20329" y="1395811"/>
            <a:ext cx="3947160" cy="4425315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172085" algn="r">
              <a:lnSpc>
                <a:spcPct val="100000"/>
              </a:lnSpc>
            </a:pPr>
            <a:r>
              <a:rPr sz="900" spc="-25" dirty="0">
                <a:solidFill>
                  <a:srgbClr val="4590B8"/>
                </a:solidFill>
                <a:latin typeface="Arial"/>
                <a:cs typeface="Arial"/>
              </a:rPr>
              <a:t>17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F13DF-3901-9F78-882B-2BE0E36C0793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person&#10;&#10;AI-generated content may be incorrect.">
            <a:extLst>
              <a:ext uri="{FF2B5EF4-FFF2-40B4-BE49-F238E27FC236}">
                <a16:creationId xmlns:a16="http://schemas.microsoft.com/office/drawing/2014/main" id="{992A006C-2159-2CA6-C45B-D8C20AE6D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26C265-106E-BD13-0A1B-98FD408A83D3}"/>
              </a:ext>
            </a:extLst>
          </p:cNvPr>
          <p:cNvSpPr txBox="1"/>
          <p:nvPr/>
        </p:nvSpPr>
        <p:spPr>
          <a:xfrm>
            <a:off x="4648200" y="348732"/>
            <a:ext cx="7075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4B221-76AF-F62C-D2FE-BCBB62692CF8}"/>
              </a:ext>
            </a:extLst>
          </p:cNvPr>
          <p:cNvSpPr txBox="1"/>
          <p:nvPr/>
        </p:nvSpPr>
        <p:spPr>
          <a:xfrm>
            <a:off x="511666" y="594562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Robot Assembly Line Platforms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356AA-D188-4992-B7A5-BB352D79C01B}"/>
              </a:ext>
            </a:extLst>
          </p:cNvPr>
          <p:cNvSpPr txBox="1"/>
          <p:nvPr/>
        </p:nvSpPr>
        <p:spPr>
          <a:xfrm>
            <a:off x="7462921" y="594562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Automotive Carriers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267200" y="1469567"/>
            <a:ext cx="3397885" cy="4481830"/>
            <a:chOff x="4353750" y="1911819"/>
            <a:chExt cx="3397885" cy="4481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389" y="1940394"/>
              <a:ext cx="3340226" cy="4424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bject 5"/>
            <p:cNvSpPr/>
            <p:nvPr/>
          </p:nvSpPr>
          <p:spPr>
            <a:xfrm>
              <a:off x="4368038" y="1926107"/>
              <a:ext cx="3369310" cy="4453255"/>
            </a:xfrm>
            <a:custGeom>
              <a:avLst/>
              <a:gdLst/>
              <a:ahLst/>
              <a:cxnLst/>
              <a:rect l="l" t="t" r="r" b="b"/>
              <a:pathLst>
                <a:path w="3369309" h="4453255">
                  <a:moveTo>
                    <a:pt x="0" y="4452874"/>
                  </a:moveTo>
                  <a:lnTo>
                    <a:pt x="3368802" y="4452874"/>
                  </a:lnTo>
                  <a:lnTo>
                    <a:pt x="3368802" y="0"/>
                  </a:lnTo>
                  <a:lnTo>
                    <a:pt x="0" y="0"/>
                  </a:lnTo>
                  <a:lnTo>
                    <a:pt x="0" y="4452874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1665" y="1447800"/>
            <a:ext cx="3264535" cy="4481830"/>
            <a:chOff x="435470" y="1890052"/>
            <a:chExt cx="3264535" cy="44818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45" y="1918627"/>
              <a:ext cx="3207258" cy="4424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9757" y="1904339"/>
              <a:ext cx="3235960" cy="4453255"/>
            </a:xfrm>
            <a:custGeom>
              <a:avLst/>
              <a:gdLst/>
              <a:ahLst/>
              <a:cxnLst/>
              <a:rect l="l" t="t" r="r" b="b"/>
              <a:pathLst>
                <a:path w="3235960" h="4453255">
                  <a:moveTo>
                    <a:pt x="0" y="4452874"/>
                  </a:moveTo>
                  <a:lnTo>
                    <a:pt x="3235833" y="4452874"/>
                  </a:lnTo>
                  <a:lnTo>
                    <a:pt x="3235833" y="0"/>
                  </a:lnTo>
                  <a:lnTo>
                    <a:pt x="0" y="0"/>
                  </a:lnTo>
                  <a:lnTo>
                    <a:pt x="0" y="4452874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5224" y="1476375"/>
            <a:ext cx="3465703" cy="44242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01000" y="1462087"/>
            <a:ext cx="3494404" cy="4453255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165100" algn="r">
              <a:lnSpc>
                <a:spcPct val="100000"/>
              </a:lnSpc>
            </a:pPr>
            <a:r>
              <a:rPr sz="900" spc="-25" dirty="0">
                <a:solidFill>
                  <a:srgbClr val="4590B8"/>
                </a:solidFill>
                <a:latin typeface="Arial"/>
                <a:cs typeface="Arial"/>
              </a:rPr>
              <a:t>18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18115-CFC9-0068-8A0B-7BCC3D8BB817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FD464308-A71A-D1E2-8C87-73754DED4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4E22D9-E339-F79D-B341-96F03A01D7AF}"/>
              </a:ext>
            </a:extLst>
          </p:cNvPr>
          <p:cNvSpPr txBox="1"/>
          <p:nvPr/>
        </p:nvSpPr>
        <p:spPr>
          <a:xfrm>
            <a:off x="3810000" y="348732"/>
            <a:ext cx="79135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1E2CA-0C16-87BC-B5D0-7D22EE8025C2}"/>
              </a:ext>
            </a:extLst>
          </p:cNvPr>
          <p:cNvSpPr txBox="1"/>
          <p:nvPr/>
        </p:nvSpPr>
        <p:spPr>
          <a:xfrm>
            <a:off x="635952" y="5984834"/>
            <a:ext cx="413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Assembly Line Modular</a:t>
            </a:r>
          </a:p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Structures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A913A2-6310-0A75-12B7-CA63DD456004}"/>
              </a:ext>
            </a:extLst>
          </p:cNvPr>
          <p:cNvSpPr txBox="1"/>
          <p:nvPr/>
        </p:nvSpPr>
        <p:spPr>
          <a:xfrm>
            <a:off x="4295839" y="600842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Part Conveyance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DE1F7-5D90-E2B3-E080-11C1A26AEEB2}"/>
              </a:ext>
            </a:extLst>
          </p:cNvPr>
          <p:cNvSpPr txBox="1"/>
          <p:nvPr/>
        </p:nvSpPr>
        <p:spPr>
          <a:xfrm>
            <a:off x="7928953" y="5993756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Specialty Carriers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00361" y="1600200"/>
            <a:ext cx="4058062" cy="3934003"/>
            <a:chOff x="157238" y="1857197"/>
            <a:chExt cx="4270375" cy="4569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040" y="1871484"/>
              <a:ext cx="3986779" cy="4540885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bject 5"/>
            <p:cNvSpPr/>
            <p:nvPr/>
          </p:nvSpPr>
          <p:spPr>
            <a:xfrm>
              <a:off x="157238" y="1857197"/>
              <a:ext cx="4270375" cy="4569460"/>
            </a:xfrm>
            <a:custGeom>
              <a:avLst/>
              <a:gdLst/>
              <a:ahLst/>
              <a:cxnLst/>
              <a:rect l="l" t="t" r="r" b="b"/>
              <a:pathLst>
                <a:path w="4270375" h="4569460">
                  <a:moveTo>
                    <a:pt x="0" y="4569460"/>
                  </a:moveTo>
                  <a:lnTo>
                    <a:pt x="4269867" y="4569460"/>
                  </a:lnTo>
                  <a:lnTo>
                    <a:pt x="4269867" y="0"/>
                  </a:lnTo>
                  <a:lnTo>
                    <a:pt x="0" y="0"/>
                  </a:lnTo>
                  <a:lnTo>
                    <a:pt x="0" y="4569460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07723" y="1600438"/>
            <a:ext cx="3134211" cy="3958604"/>
            <a:chOff x="4709286" y="1857197"/>
            <a:chExt cx="3269615" cy="45694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3510" y="1871485"/>
              <a:ext cx="3241040" cy="454088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object 10"/>
            <p:cNvSpPr/>
            <p:nvPr/>
          </p:nvSpPr>
          <p:spPr>
            <a:xfrm>
              <a:off x="4709286" y="1857197"/>
              <a:ext cx="3269615" cy="4569460"/>
            </a:xfrm>
            <a:custGeom>
              <a:avLst/>
              <a:gdLst/>
              <a:ahLst/>
              <a:cxnLst/>
              <a:rect l="l" t="t" r="r" b="b"/>
              <a:pathLst>
                <a:path w="3269615" h="4569460">
                  <a:moveTo>
                    <a:pt x="0" y="4569460"/>
                  </a:moveTo>
                  <a:lnTo>
                    <a:pt x="3269615" y="4569460"/>
                  </a:lnTo>
                  <a:lnTo>
                    <a:pt x="3269615" y="0"/>
                  </a:lnTo>
                  <a:lnTo>
                    <a:pt x="0" y="0"/>
                  </a:lnTo>
                  <a:lnTo>
                    <a:pt x="0" y="4569460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1616474"/>
            <a:ext cx="3435202" cy="3942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grpSp>
        <p:nvGrpSpPr>
          <p:cNvPr id="13" name="object 13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24800" y="1857197"/>
            <a:ext cx="3462476" cy="4570482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7157E7-29D2-443F-C34C-24688BF87135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EEEF8047-D3D4-63B9-E5E0-EAF240EC6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1FD964-3608-2C50-F2D6-9AFDA5F2A382}"/>
              </a:ext>
            </a:extLst>
          </p:cNvPr>
          <p:cNvSpPr txBox="1"/>
          <p:nvPr/>
        </p:nvSpPr>
        <p:spPr>
          <a:xfrm>
            <a:off x="5486400" y="348732"/>
            <a:ext cx="62371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95F15-6B2A-D708-C21D-EAC37B273477}"/>
              </a:ext>
            </a:extLst>
          </p:cNvPr>
          <p:cNvSpPr txBox="1"/>
          <p:nvPr/>
        </p:nvSpPr>
        <p:spPr>
          <a:xfrm>
            <a:off x="739323" y="5715000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Stainless Steel Carriers/Racks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8889A-56B8-F9A0-BE61-F603038E778A}"/>
              </a:ext>
            </a:extLst>
          </p:cNvPr>
          <p:cNvSpPr txBox="1"/>
          <p:nvPr/>
        </p:nvSpPr>
        <p:spPr>
          <a:xfrm>
            <a:off x="4707723" y="5739385"/>
            <a:ext cx="413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Heat Treatable Painted </a:t>
            </a:r>
          </a:p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Carbon Racks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E70FA-2D63-849F-5F91-F070018C3CC9}"/>
              </a:ext>
            </a:extLst>
          </p:cNvPr>
          <p:cNvSpPr txBox="1"/>
          <p:nvPr/>
        </p:nvSpPr>
        <p:spPr>
          <a:xfrm>
            <a:off x="7999407" y="5721109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Large </a:t>
            </a:r>
            <a:r>
              <a:rPr lang="en-CA" b="1" spc="120" dirty="0" err="1">
                <a:solidFill>
                  <a:schemeClr val="tx1"/>
                </a:solidFill>
                <a:latin typeface="Helvetica Neue Light" panose="02000403000000020004" pitchFamily="2" charset="0"/>
              </a:rPr>
              <a:t>Workhold</a:t>
            </a:r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 Fixtures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2D7410-B6C3-D887-4B91-7430C8E5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B2DA68B-9B52-4404-1E67-9AB1CAC2ED1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" y="127"/>
            <a:ext cx="12191774" cy="685787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A7A5DE8A-F09E-520B-7B3D-6B6164073039}"/>
              </a:ext>
            </a:extLst>
          </p:cNvPr>
          <p:cNvSpPr txBox="1"/>
          <p:nvPr/>
        </p:nvSpPr>
        <p:spPr>
          <a:xfrm>
            <a:off x="3810000" y="2264364"/>
            <a:ext cx="8001000" cy="3222036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pPr marL="32956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Serving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the</a:t>
            </a:r>
            <a:r>
              <a:rPr lang="en-CA" i="0" spc="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automotive</a:t>
            </a:r>
            <a:r>
              <a:rPr lang="en-CA" i="0" spc="1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industry</a:t>
            </a:r>
            <a:r>
              <a:rPr lang="en-CA" i="0" spc="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with</a:t>
            </a:r>
            <a:r>
              <a:rPr lang="en-CA" i="0" spc="1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spc="-50" dirty="0">
                <a:solidFill>
                  <a:schemeClr val="bg1"/>
                </a:solidFill>
                <a:latin typeface="Helvetica Light" panose="020B0403020202020204" pitchFamily="34" charset="0"/>
              </a:rPr>
              <a:t>application</a:t>
            </a:r>
            <a:r>
              <a:rPr lang="en-CA" spc="-5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engineering,</a:t>
            </a:r>
            <a:r>
              <a:rPr lang="en-CA" spc="-8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70" dirty="0">
                <a:solidFill>
                  <a:schemeClr val="bg1"/>
                </a:solidFill>
                <a:latin typeface="Helvetica Light" panose="020B0403020202020204" pitchFamily="34" charset="0"/>
              </a:rPr>
              <a:t>turnkey</a:t>
            </a:r>
            <a:r>
              <a:rPr lang="en-CA" spc="-8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70" dirty="0">
                <a:solidFill>
                  <a:schemeClr val="bg1"/>
                </a:solidFill>
                <a:latin typeface="Helvetica Light" panose="020B0403020202020204" pitchFamily="34" charset="0"/>
              </a:rPr>
              <a:t>machining, </a:t>
            </a:r>
            <a:r>
              <a:rPr lang="en-CA" spc="-40" dirty="0">
                <a:solidFill>
                  <a:schemeClr val="bg1"/>
                </a:solidFill>
                <a:latin typeface="Helvetica Light" panose="020B0403020202020204" pitchFamily="34" charset="0"/>
              </a:rPr>
              <a:t>fabrication</a:t>
            </a:r>
            <a:r>
              <a:rPr lang="en-CA" spc="-7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90" dirty="0">
                <a:solidFill>
                  <a:schemeClr val="bg1"/>
                </a:solidFill>
                <a:latin typeface="Helvetica Light" panose="020B0403020202020204" pitchFamily="34" charset="0"/>
              </a:rPr>
              <a:t>and</a:t>
            </a:r>
            <a:r>
              <a:rPr lang="en-CA" spc="-6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50" dirty="0">
                <a:solidFill>
                  <a:schemeClr val="bg1"/>
                </a:solidFill>
                <a:latin typeface="Helvetica Light" panose="020B0403020202020204" pitchFamily="34" charset="0"/>
              </a:rPr>
              <a:t>build,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</a:rPr>
              <a:t>automation, </a:t>
            </a:r>
            <a:r>
              <a:rPr lang="en-CA" spc="-90" dirty="0">
                <a:solidFill>
                  <a:schemeClr val="bg1"/>
                </a:solidFill>
                <a:latin typeface="Helvetica Light" panose="020B0403020202020204" pitchFamily="34" charset="0"/>
              </a:rPr>
              <a:t>and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70" dirty="0">
                <a:solidFill>
                  <a:schemeClr val="bg1"/>
                </a:solidFill>
                <a:latin typeface="Helvetica Light" panose="020B0403020202020204" pitchFamily="34" charset="0"/>
              </a:rPr>
              <a:t>tools</a:t>
            </a:r>
            <a:r>
              <a:rPr lang="en-CA" spc="-8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</a:rPr>
              <a:t>for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20" dirty="0">
                <a:solidFill>
                  <a:schemeClr val="bg1"/>
                </a:solidFill>
                <a:latin typeface="Helvetica Light" panose="020B0403020202020204" pitchFamily="34" charset="0"/>
              </a:rPr>
              <a:t>all</a:t>
            </a:r>
            <a:r>
              <a:rPr lang="en-CA" spc="-8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95" dirty="0">
                <a:solidFill>
                  <a:schemeClr val="bg1"/>
                </a:solidFill>
                <a:latin typeface="Helvetica Light" panose="020B0403020202020204" pitchFamily="34" charset="0"/>
              </a:rPr>
              <a:t>types </a:t>
            </a:r>
            <a:r>
              <a:rPr lang="en-CA" dirty="0">
                <a:solidFill>
                  <a:schemeClr val="bg1"/>
                </a:solidFill>
                <a:latin typeface="Helvetica Light" panose="020B0403020202020204" pitchFamily="34" charset="0"/>
              </a:rPr>
              <a:t>of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</a:rPr>
              <a:t>assemblies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.</a:t>
            </a:r>
          </a:p>
          <a:p>
            <a:pPr marL="330200" indent="-28638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Engineering</a:t>
            </a:r>
            <a:r>
              <a:rPr lang="en-CA" i="0" spc="-8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Solutions.</a:t>
            </a:r>
          </a:p>
          <a:p>
            <a:pPr marL="330200" indent="-28638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Project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Management.</a:t>
            </a:r>
          </a:p>
          <a:p>
            <a:pPr marL="330200" indent="-28638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Painting</a:t>
            </a:r>
            <a:r>
              <a:rPr lang="en-CA" i="0" spc="-10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Applications</a:t>
            </a:r>
          </a:p>
          <a:p>
            <a:pPr marL="330200" indent="-28638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Business</a:t>
            </a:r>
            <a:r>
              <a:rPr lang="en-CA" i="0" spc="-9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approach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: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spc="-105" dirty="0">
                <a:solidFill>
                  <a:schemeClr val="bg1"/>
                </a:solidFill>
                <a:latin typeface="Helvetica Light" panose="020B0403020202020204" pitchFamily="34" charset="0"/>
              </a:rPr>
              <a:t>Continuous</a:t>
            </a:r>
            <a:r>
              <a:rPr lang="en-CA" spc="-8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70" dirty="0">
                <a:solidFill>
                  <a:schemeClr val="bg1"/>
                </a:solidFill>
                <a:latin typeface="Helvetica Light" panose="020B0403020202020204" pitchFamily="34" charset="0"/>
              </a:rPr>
              <a:t>improvement</a:t>
            </a:r>
            <a:r>
              <a:rPr lang="en-CA" spc="-10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90" dirty="0">
                <a:solidFill>
                  <a:schemeClr val="bg1"/>
                </a:solidFill>
                <a:latin typeface="Helvetica Light" panose="020B0403020202020204" pitchFamily="34" charset="0"/>
              </a:rPr>
              <a:t>and</a:t>
            </a:r>
            <a:r>
              <a:rPr lang="en-CA" spc="-85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</a:rPr>
              <a:t>teamwork.</a:t>
            </a:r>
          </a:p>
          <a:p>
            <a:pPr marL="330200" indent="-28638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Highest</a:t>
            </a:r>
            <a:r>
              <a:rPr lang="en-CA" i="0" spc="-5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industrial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standards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for</a:t>
            </a:r>
            <a:r>
              <a:rPr lang="en-CA" i="0" spc="-5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quality,</a:t>
            </a:r>
            <a:r>
              <a:rPr lang="en-CA" i="0" spc="-3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technology,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value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and</a:t>
            </a:r>
            <a:r>
              <a:rPr lang="en-CA" i="0" spc="-4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services.</a:t>
            </a:r>
          </a:p>
          <a:p>
            <a:pPr marL="330200" marR="952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835" algn="l"/>
                <a:tab pos="917575" algn="l"/>
                <a:tab pos="1973580" algn="l"/>
                <a:tab pos="2433955" algn="l"/>
                <a:tab pos="3352800" algn="l"/>
                <a:tab pos="3804285" algn="l"/>
                <a:tab pos="4546600" algn="l"/>
                <a:tab pos="5628640" algn="l"/>
                <a:tab pos="6968490" algn="l"/>
                <a:tab pos="7501890" algn="l"/>
                <a:tab pos="8369300" algn="l"/>
                <a:tab pos="8890635" algn="l"/>
                <a:tab pos="9798685" algn="l"/>
                <a:tab pos="10250170" algn="l"/>
                <a:tab pos="10957560" algn="l"/>
              </a:tabLst>
            </a:pPr>
            <a:r>
              <a:rPr lang="en-CA" i="0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UMS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	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Industries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	</a:t>
            </a:r>
            <a:r>
              <a:rPr lang="en-CA" i="0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has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	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outlined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	</a:t>
            </a:r>
            <a:r>
              <a:rPr lang="en-CA" i="0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the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	</a:t>
            </a:r>
            <a:r>
              <a:rPr lang="en-CA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Global</a:t>
            </a:r>
            <a:r>
              <a:rPr lang="en-CA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	</a:t>
            </a:r>
            <a:r>
              <a:rPr lang="en-CA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Optimized</a:t>
            </a:r>
            <a:r>
              <a:rPr lang="en-CA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	</a:t>
            </a:r>
            <a:r>
              <a:rPr lang="en-CA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Organization</a:t>
            </a:r>
            <a:r>
              <a:rPr lang="en-CA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	</a:t>
            </a:r>
            <a:r>
              <a:rPr lang="en-CA" u="sng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Helvetica Light" panose="020B0403020202020204" pitchFamily="34" charset="0"/>
              </a:rPr>
              <a:t>Grid</a:t>
            </a:r>
            <a:r>
              <a:rPr lang="en-CA" dirty="0">
                <a:solidFill>
                  <a:schemeClr val="bg1"/>
                </a:solidFill>
                <a:latin typeface="Helvetica Light" panose="020B0403020202020204" pitchFamily="34" charset="0"/>
              </a:rPr>
              <a:t>	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(GOOD)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that</a:t>
            </a:r>
            <a:r>
              <a:rPr lang="en-CA" spc="-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i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ncludes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the</a:t>
            </a:r>
            <a:r>
              <a:rPr lang="en-CA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ability</a:t>
            </a:r>
            <a:r>
              <a:rPr lang="en-CA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4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to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manufacture,</a:t>
            </a:r>
            <a:r>
              <a:rPr lang="en-CA" i="0" spc="-3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service,</a:t>
            </a:r>
            <a:r>
              <a:rPr lang="en-CA" i="0" spc="-2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support</a:t>
            </a:r>
            <a:r>
              <a:rPr lang="en-CA" i="0" spc="-5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our</a:t>
            </a:r>
            <a:r>
              <a:rPr lang="en-CA" i="0" spc="-3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commitments</a:t>
            </a:r>
            <a:r>
              <a:rPr lang="en-CA" i="0" spc="-3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at</a:t>
            </a:r>
            <a:r>
              <a:rPr lang="en-CA" i="0" spc="-5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locations</a:t>
            </a:r>
            <a:r>
              <a:rPr lang="en-CA" i="0" spc="-3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around</a:t>
            </a:r>
            <a:r>
              <a:rPr lang="en-CA" i="0" spc="-25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the</a:t>
            </a:r>
            <a:r>
              <a:rPr lang="en-CA" i="0" spc="-3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 </a:t>
            </a:r>
            <a:r>
              <a:rPr lang="en-CA" i="0" spc="-10" dirty="0">
                <a:solidFill>
                  <a:schemeClr val="bg1"/>
                </a:solidFill>
                <a:latin typeface="Helvetica Light" panose="020B0403020202020204" pitchFamily="34" charset="0"/>
                <a:cs typeface="Calibri"/>
              </a:rPr>
              <a:t>globe.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C3C83-8E57-447C-E468-FEC1AB195C52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7A4BC08D-4E94-78DB-9728-4639A7781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221C81-618A-DE1F-44D5-E6A716B103BA}"/>
              </a:ext>
            </a:extLst>
          </p:cNvPr>
          <p:cNvSpPr txBox="1"/>
          <p:nvPr/>
        </p:nvSpPr>
        <p:spPr>
          <a:xfrm>
            <a:off x="8837694" y="348732"/>
            <a:ext cx="28858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History &amp; Vision</a:t>
            </a:r>
            <a:endParaRPr lang="en-US" sz="2200" dirty="0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CEDBA54-DA92-408E-D91C-DABEAABA1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564">
            <a:off x="585416" y="2414218"/>
            <a:ext cx="2902383" cy="29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1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86261" y="1849245"/>
            <a:ext cx="4469422" cy="3974744"/>
            <a:chOff x="448297" y="1906346"/>
            <a:chExt cx="5505450" cy="4641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872" y="1934921"/>
              <a:ext cx="5447792" cy="45835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bject 5"/>
            <p:cNvSpPr/>
            <p:nvPr/>
          </p:nvSpPr>
          <p:spPr>
            <a:xfrm>
              <a:off x="462584" y="1920633"/>
              <a:ext cx="5476875" cy="4612640"/>
            </a:xfrm>
            <a:custGeom>
              <a:avLst/>
              <a:gdLst/>
              <a:ahLst/>
              <a:cxnLst/>
              <a:rect l="l" t="t" r="r" b="b"/>
              <a:pathLst>
                <a:path w="5476875" h="4612640">
                  <a:moveTo>
                    <a:pt x="0" y="4612132"/>
                  </a:moveTo>
                  <a:lnTo>
                    <a:pt x="5476367" y="4612132"/>
                  </a:lnTo>
                  <a:lnTo>
                    <a:pt x="5476367" y="0"/>
                  </a:lnTo>
                  <a:lnTo>
                    <a:pt x="0" y="0"/>
                  </a:lnTo>
                  <a:lnTo>
                    <a:pt x="0" y="4612132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6157" y="1861480"/>
            <a:ext cx="4547984" cy="392536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48611" y="1091564"/>
            <a:ext cx="610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Racks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8430" y="998677"/>
            <a:ext cx="674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Frame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96508" y="1909051"/>
            <a:ext cx="4571492" cy="4521751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D2C44D-7C2F-7BDB-AEBC-A85899A733D1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person&#10;&#10;AI-generated content may be incorrect.">
            <a:extLst>
              <a:ext uri="{FF2B5EF4-FFF2-40B4-BE49-F238E27FC236}">
                <a16:creationId xmlns:a16="http://schemas.microsoft.com/office/drawing/2014/main" id="{B56A12E9-63FF-B709-BC8D-D2D205D64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4574E1-C956-AFC2-7B9E-3D39F5FB7364}"/>
              </a:ext>
            </a:extLst>
          </p:cNvPr>
          <p:cNvSpPr txBox="1"/>
          <p:nvPr/>
        </p:nvSpPr>
        <p:spPr>
          <a:xfrm>
            <a:off x="5257800" y="348732"/>
            <a:ext cx="64657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570292-0755-C012-904E-CCA33009FDAF}"/>
              </a:ext>
            </a:extLst>
          </p:cNvPr>
          <p:cNvSpPr txBox="1"/>
          <p:nvPr/>
        </p:nvSpPr>
        <p:spPr>
          <a:xfrm>
            <a:off x="1369027" y="590827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Racks &amp; Frames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19200" y="1666026"/>
            <a:ext cx="4813150" cy="3967480"/>
            <a:chOff x="441896" y="1893366"/>
            <a:chExt cx="5670550" cy="4674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898129"/>
              <a:ext cx="5345556" cy="4664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1896" y="1893366"/>
              <a:ext cx="5670550" cy="4674235"/>
            </a:xfrm>
            <a:custGeom>
              <a:avLst/>
              <a:gdLst/>
              <a:ahLst/>
              <a:cxnLst/>
              <a:rect l="l" t="t" r="r" b="b"/>
              <a:pathLst>
                <a:path w="5670550" h="4674234">
                  <a:moveTo>
                    <a:pt x="0" y="4674235"/>
                  </a:moveTo>
                  <a:lnTo>
                    <a:pt x="5670423" y="4674235"/>
                  </a:lnTo>
                  <a:lnTo>
                    <a:pt x="5670423" y="0"/>
                  </a:lnTo>
                  <a:lnTo>
                    <a:pt x="0" y="0"/>
                  </a:lnTo>
                  <a:lnTo>
                    <a:pt x="0" y="4674235"/>
                  </a:lnTo>
                  <a:close/>
                </a:path>
              </a:pathLst>
            </a:custGeom>
            <a:ln w="952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666026"/>
            <a:ext cx="4523392" cy="395939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96934F-17A9-F4FE-9CCA-1499F694116A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person&#10;&#10;AI-generated content may be incorrect.">
            <a:extLst>
              <a:ext uri="{FF2B5EF4-FFF2-40B4-BE49-F238E27FC236}">
                <a16:creationId xmlns:a16="http://schemas.microsoft.com/office/drawing/2014/main" id="{D10344D0-C940-42EC-05B5-7378372C8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977DFF-0243-D29A-C069-AB03FB7507EA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C7AC1-E724-2ADE-1E42-B20B975E8041}"/>
              </a:ext>
            </a:extLst>
          </p:cNvPr>
          <p:cNvSpPr txBox="1"/>
          <p:nvPr/>
        </p:nvSpPr>
        <p:spPr>
          <a:xfrm>
            <a:off x="1490904" y="5715000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Robotic Assembly Line Platforms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90110" y="1910256"/>
            <a:ext cx="4469980" cy="3659954"/>
            <a:chOff x="419252" y="1891664"/>
            <a:chExt cx="4584700" cy="4217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827" y="1920239"/>
              <a:ext cx="4527041" cy="4160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bject 5"/>
            <p:cNvSpPr/>
            <p:nvPr/>
          </p:nvSpPr>
          <p:spPr>
            <a:xfrm>
              <a:off x="433539" y="1905952"/>
              <a:ext cx="4556125" cy="4189095"/>
            </a:xfrm>
            <a:custGeom>
              <a:avLst/>
              <a:gdLst/>
              <a:ahLst/>
              <a:cxnLst/>
              <a:rect l="l" t="t" r="r" b="b"/>
              <a:pathLst>
                <a:path w="4556125" h="4189095">
                  <a:moveTo>
                    <a:pt x="0" y="4189095"/>
                  </a:moveTo>
                  <a:lnTo>
                    <a:pt x="4555617" y="4189095"/>
                  </a:lnTo>
                  <a:lnTo>
                    <a:pt x="4555617" y="0"/>
                  </a:lnTo>
                  <a:lnTo>
                    <a:pt x="0" y="0"/>
                  </a:lnTo>
                  <a:lnTo>
                    <a:pt x="0" y="4189095"/>
                  </a:lnTo>
                  <a:close/>
                </a:path>
              </a:pathLst>
            </a:custGeom>
            <a:ln w="2857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0347" y="1125474"/>
            <a:ext cx="2887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Riser/Base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Molding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05400" y="1891664"/>
            <a:ext cx="3516550" cy="3659954"/>
            <a:chOff x="5209857" y="1891664"/>
            <a:chExt cx="3606800" cy="42176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496" y="1920239"/>
              <a:ext cx="3549396" cy="4160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bject 9"/>
            <p:cNvSpPr/>
            <p:nvPr/>
          </p:nvSpPr>
          <p:spPr>
            <a:xfrm>
              <a:off x="5224145" y="1905952"/>
              <a:ext cx="3578225" cy="4189095"/>
            </a:xfrm>
            <a:custGeom>
              <a:avLst/>
              <a:gdLst/>
              <a:ahLst/>
              <a:cxnLst/>
              <a:rect l="l" t="t" r="r" b="b"/>
              <a:pathLst>
                <a:path w="3578225" h="4189095">
                  <a:moveTo>
                    <a:pt x="0" y="4189095"/>
                  </a:moveTo>
                  <a:lnTo>
                    <a:pt x="3577971" y="4189095"/>
                  </a:lnTo>
                  <a:lnTo>
                    <a:pt x="3577971" y="0"/>
                  </a:lnTo>
                  <a:lnTo>
                    <a:pt x="0" y="0"/>
                  </a:lnTo>
                  <a:lnTo>
                    <a:pt x="0" y="4189095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81141" y="1125474"/>
            <a:ext cx="2993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Pallet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Fabrications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39200" y="1905952"/>
            <a:ext cx="2563119" cy="3656648"/>
            <a:chOff x="9068879" y="1891779"/>
            <a:chExt cx="2628900" cy="42138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7518" y="1920354"/>
              <a:ext cx="2571496" cy="415632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object 13"/>
            <p:cNvSpPr/>
            <p:nvPr/>
          </p:nvSpPr>
          <p:spPr>
            <a:xfrm>
              <a:off x="9083167" y="1906066"/>
              <a:ext cx="2600325" cy="4185285"/>
            </a:xfrm>
            <a:custGeom>
              <a:avLst/>
              <a:gdLst/>
              <a:ahLst/>
              <a:cxnLst/>
              <a:rect l="l" t="t" r="r" b="b"/>
              <a:pathLst>
                <a:path w="2600325" h="4185285">
                  <a:moveTo>
                    <a:pt x="0" y="4184904"/>
                  </a:moveTo>
                  <a:lnTo>
                    <a:pt x="2600071" y="4184904"/>
                  </a:lnTo>
                  <a:lnTo>
                    <a:pt x="2600071" y="0"/>
                  </a:lnTo>
                  <a:lnTo>
                    <a:pt x="0" y="0"/>
                  </a:lnTo>
                  <a:lnTo>
                    <a:pt x="0" y="4184904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164444" y="1125474"/>
            <a:ext cx="876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Elevator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FABRICATION</a:t>
            </a:r>
            <a:r>
              <a:rPr spc="-125" dirty="0"/>
              <a:t> </a:t>
            </a:r>
            <a:r>
              <a:rPr spc="-400" dirty="0"/>
              <a:t>PAST</a:t>
            </a:r>
            <a:r>
              <a:rPr spc="-110" dirty="0"/>
              <a:t> </a:t>
            </a:r>
            <a:r>
              <a:rPr spc="-425" dirty="0"/>
              <a:t>PROJECTS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AB1B97-3D42-F80D-99A6-C9C2D067AE4E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-up of a person&#10;&#10;AI-generated content may be incorrect.">
            <a:extLst>
              <a:ext uri="{FF2B5EF4-FFF2-40B4-BE49-F238E27FC236}">
                <a16:creationId xmlns:a16="http://schemas.microsoft.com/office/drawing/2014/main" id="{CF710D87-EC85-86E6-C07C-11660A148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1EB5B2-2972-E15F-67FD-11BD4FB43EC4}"/>
              </a:ext>
            </a:extLst>
          </p:cNvPr>
          <p:cNvSpPr txBox="1"/>
          <p:nvPr/>
        </p:nvSpPr>
        <p:spPr>
          <a:xfrm>
            <a:off x="5715000" y="348732"/>
            <a:ext cx="60085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Fabrication Past Projects</a:t>
            </a:r>
            <a:endParaRPr lang="en-US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C9BD38-B0B7-53F3-6711-68BEAF060860}"/>
              </a:ext>
            </a:extLst>
          </p:cNvPr>
          <p:cNvSpPr txBox="1"/>
          <p:nvPr/>
        </p:nvSpPr>
        <p:spPr>
          <a:xfrm>
            <a:off x="381000" y="5638299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Riser/Base Molding Station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11164E-63FC-F64E-53E3-EEB36AB8E8A7}"/>
              </a:ext>
            </a:extLst>
          </p:cNvPr>
          <p:cNvSpPr txBox="1"/>
          <p:nvPr/>
        </p:nvSpPr>
        <p:spPr>
          <a:xfrm>
            <a:off x="5105400" y="5638299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Pallet Fabrication/Build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3AF94A-94D1-7F0C-E4C0-A50DB316FDA1}"/>
              </a:ext>
            </a:extLst>
          </p:cNvPr>
          <p:cNvSpPr txBox="1"/>
          <p:nvPr/>
        </p:nvSpPr>
        <p:spPr>
          <a:xfrm>
            <a:off x="8839200" y="5625570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Elevator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967" y="3971859"/>
            <a:ext cx="2124402" cy="3394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473" y="4026256"/>
            <a:ext cx="1703959" cy="4178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1961705"/>
            <a:ext cx="2036064" cy="52647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AD76F6-EC46-E9C0-785A-C8AA039857E4}"/>
              </a:ext>
            </a:extLst>
          </p:cNvPr>
          <p:cNvSpPr/>
          <p:nvPr/>
        </p:nvSpPr>
        <p:spPr>
          <a:xfrm>
            <a:off x="84088" y="884554"/>
            <a:ext cx="12135941" cy="580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52688-126D-4148-A66C-F5DDCF6C702A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person&#10;&#10;AI-generated content may be incorrect.">
            <a:extLst>
              <a:ext uri="{FF2B5EF4-FFF2-40B4-BE49-F238E27FC236}">
                <a16:creationId xmlns:a16="http://schemas.microsoft.com/office/drawing/2014/main" id="{6BA6E159-BA89-7BEE-D0C0-214CA3357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4E796-8EEC-DDA6-4303-EEB14B56B181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Industry Partners</a:t>
            </a:r>
            <a:endParaRPr lang="en-US" sz="2200" dirty="0"/>
          </a:p>
        </p:txBody>
      </p:sp>
      <p:pic>
        <p:nvPicPr>
          <p:cNvPr id="25" name="Picture 24" descr="A group of logos of company&#10;&#10;AI-generated content may be incorrect.">
            <a:extLst>
              <a:ext uri="{FF2B5EF4-FFF2-40B4-BE49-F238E27FC236}">
                <a16:creationId xmlns:a16="http://schemas.microsoft.com/office/drawing/2014/main" id="{22929765-0176-37EA-17A6-F225E406E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57" y="1784091"/>
            <a:ext cx="10338548" cy="4184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8442" y="1618708"/>
            <a:ext cx="9629558" cy="4539246"/>
            <a:chOff x="1295045" y="1721942"/>
            <a:chExt cx="9629558" cy="453924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3265" y="1872551"/>
              <a:ext cx="1281049" cy="451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3716" y="4676266"/>
              <a:ext cx="1461897" cy="3463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703" y="1721942"/>
              <a:ext cx="990600" cy="592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1737" y="4382252"/>
              <a:ext cx="1307338" cy="7366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7703" y="3599002"/>
              <a:ext cx="1228229" cy="570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6106" y="4626284"/>
              <a:ext cx="2149348" cy="3778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0124" y="2994334"/>
              <a:ext cx="932268" cy="11309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045" y="1921523"/>
              <a:ext cx="1281049" cy="1023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7796" y="3646804"/>
              <a:ext cx="1484756" cy="5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48959" y="5763755"/>
              <a:ext cx="1289558" cy="4974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1737" y="3314318"/>
              <a:ext cx="936790" cy="5848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1953" y="1721980"/>
              <a:ext cx="1417193" cy="5536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0749" y="4651796"/>
              <a:ext cx="656107" cy="6561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97037" y="5666266"/>
              <a:ext cx="846455" cy="497205"/>
            </a:xfrm>
            <a:custGeom>
              <a:avLst/>
              <a:gdLst/>
              <a:ahLst/>
              <a:cxnLst/>
              <a:rect l="l" t="t" r="r" b="b"/>
              <a:pathLst>
                <a:path w="846455" h="497204">
                  <a:moveTo>
                    <a:pt x="312572" y="117233"/>
                  </a:moveTo>
                  <a:lnTo>
                    <a:pt x="0" y="117233"/>
                  </a:lnTo>
                  <a:lnTo>
                    <a:pt x="0" y="137833"/>
                  </a:lnTo>
                  <a:lnTo>
                    <a:pt x="312572" y="137833"/>
                  </a:lnTo>
                  <a:lnTo>
                    <a:pt x="312572" y="117233"/>
                  </a:lnTo>
                  <a:close/>
                </a:path>
                <a:path w="846455" h="497204">
                  <a:moveTo>
                    <a:pt x="312572" y="64096"/>
                  </a:moveTo>
                  <a:lnTo>
                    <a:pt x="0" y="64096"/>
                  </a:lnTo>
                  <a:lnTo>
                    <a:pt x="0" y="78384"/>
                  </a:lnTo>
                  <a:lnTo>
                    <a:pt x="312572" y="78384"/>
                  </a:lnTo>
                  <a:lnTo>
                    <a:pt x="312572" y="64096"/>
                  </a:lnTo>
                  <a:close/>
                </a:path>
                <a:path w="846455" h="497204">
                  <a:moveTo>
                    <a:pt x="312572" y="0"/>
                  </a:moveTo>
                  <a:lnTo>
                    <a:pt x="0" y="0"/>
                  </a:lnTo>
                  <a:lnTo>
                    <a:pt x="0" y="12674"/>
                  </a:lnTo>
                  <a:lnTo>
                    <a:pt x="312572" y="12674"/>
                  </a:lnTo>
                  <a:lnTo>
                    <a:pt x="312572" y="0"/>
                  </a:lnTo>
                  <a:close/>
                </a:path>
                <a:path w="846455" h="497204">
                  <a:moveTo>
                    <a:pt x="317601" y="225399"/>
                  </a:moveTo>
                  <a:lnTo>
                    <a:pt x="312572" y="178422"/>
                  </a:lnTo>
                  <a:lnTo>
                    <a:pt x="0" y="178422"/>
                  </a:lnTo>
                  <a:lnTo>
                    <a:pt x="0" y="225386"/>
                  </a:lnTo>
                  <a:lnTo>
                    <a:pt x="317601" y="225399"/>
                  </a:lnTo>
                  <a:close/>
                </a:path>
                <a:path w="846455" h="497204">
                  <a:moveTo>
                    <a:pt x="418172" y="165531"/>
                  </a:moveTo>
                  <a:lnTo>
                    <a:pt x="367385" y="165531"/>
                  </a:lnTo>
                  <a:lnTo>
                    <a:pt x="367639" y="169494"/>
                  </a:lnTo>
                  <a:lnTo>
                    <a:pt x="377431" y="208114"/>
                  </a:lnTo>
                  <a:lnTo>
                    <a:pt x="401485" y="238366"/>
                  </a:lnTo>
                  <a:lnTo>
                    <a:pt x="418172" y="244906"/>
                  </a:lnTo>
                  <a:lnTo>
                    <a:pt x="418172" y="165531"/>
                  </a:lnTo>
                  <a:close/>
                </a:path>
                <a:path w="846455" h="497204">
                  <a:moveTo>
                    <a:pt x="418172" y="70294"/>
                  </a:moveTo>
                  <a:lnTo>
                    <a:pt x="385318" y="93040"/>
                  </a:lnTo>
                  <a:lnTo>
                    <a:pt x="369862" y="130644"/>
                  </a:lnTo>
                  <a:lnTo>
                    <a:pt x="367385" y="149580"/>
                  </a:lnTo>
                  <a:lnTo>
                    <a:pt x="418172" y="149580"/>
                  </a:lnTo>
                  <a:lnTo>
                    <a:pt x="418172" y="70294"/>
                  </a:lnTo>
                  <a:close/>
                </a:path>
                <a:path w="846455" h="497204">
                  <a:moveTo>
                    <a:pt x="479234" y="165531"/>
                  </a:moveTo>
                  <a:lnTo>
                    <a:pt x="428383" y="165531"/>
                  </a:lnTo>
                  <a:lnTo>
                    <a:pt x="428383" y="244906"/>
                  </a:lnTo>
                  <a:lnTo>
                    <a:pt x="461264" y="222173"/>
                  </a:lnTo>
                  <a:lnTo>
                    <a:pt x="476732" y="184556"/>
                  </a:lnTo>
                  <a:lnTo>
                    <a:pt x="479234" y="165531"/>
                  </a:lnTo>
                  <a:close/>
                </a:path>
                <a:path w="846455" h="497204">
                  <a:moveTo>
                    <a:pt x="479234" y="149580"/>
                  </a:moveTo>
                  <a:lnTo>
                    <a:pt x="470484" y="110236"/>
                  </a:lnTo>
                  <a:lnTo>
                    <a:pt x="447357" y="78384"/>
                  </a:lnTo>
                  <a:lnTo>
                    <a:pt x="428383" y="70294"/>
                  </a:lnTo>
                  <a:lnTo>
                    <a:pt x="428383" y="149580"/>
                  </a:lnTo>
                  <a:lnTo>
                    <a:pt x="479234" y="149580"/>
                  </a:lnTo>
                  <a:close/>
                </a:path>
                <a:path w="846455" h="497204">
                  <a:moveTo>
                    <a:pt x="807999" y="417944"/>
                  </a:moveTo>
                  <a:lnTo>
                    <a:pt x="36588" y="417944"/>
                  </a:lnTo>
                  <a:lnTo>
                    <a:pt x="42468" y="422910"/>
                  </a:lnTo>
                  <a:lnTo>
                    <a:pt x="79857" y="445236"/>
                  </a:lnTo>
                  <a:lnTo>
                    <a:pt x="118465" y="460197"/>
                  </a:lnTo>
                  <a:lnTo>
                    <a:pt x="163753" y="472592"/>
                  </a:lnTo>
                  <a:lnTo>
                    <a:pt x="201460" y="480123"/>
                  </a:lnTo>
                  <a:lnTo>
                    <a:pt x="241922" y="486321"/>
                  </a:lnTo>
                  <a:lnTo>
                    <a:pt x="284657" y="491032"/>
                  </a:lnTo>
                  <a:lnTo>
                    <a:pt x="329247" y="494334"/>
                  </a:lnTo>
                  <a:lnTo>
                    <a:pt x="390829" y="496658"/>
                  </a:lnTo>
                  <a:lnTo>
                    <a:pt x="406514" y="496824"/>
                  </a:lnTo>
                  <a:lnTo>
                    <a:pt x="438073" y="496824"/>
                  </a:lnTo>
                  <a:lnTo>
                    <a:pt x="484835" y="495833"/>
                  </a:lnTo>
                  <a:lnTo>
                    <a:pt x="530440" y="493433"/>
                  </a:lnTo>
                  <a:lnTo>
                    <a:pt x="574446" y="489623"/>
                  </a:lnTo>
                  <a:lnTo>
                    <a:pt x="616458" y="484416"/>
                  </a:lnTo>
                  <a:lnTo>
                    <a:pt x="656005" y="477799"/>
                  </a:lnTo>
                  <a:lnTo>
                    <a:pt x="704253" y="466725"/>
                  </a:lnTo>
                  <a:lnTo>
                    <a:pt x="746366" y="453085"/>
                  </a:lnTo>
                  <a:lnTo>
                    <a:pt x="781253" y="436803"/>
                  </a:lnTo>
                  <a:lnTo>
                    <a:pt x="807999" y="417944"/>
                  </a:lnTo>
                  <a:close/>
                </a:path>
                <a:path w="846455" h="497204">
                  <a:moveTo>
                    <a:pt x="846188" y="326999"/>
                  </a:moveTo>
                  <a:lnTo>
                    <a:pt x="0" y="326999"/>
                  </a:lnTo>
                  <a:lnTo>
                    <a:pt x="101" y="329565"/>
                  </a:lnTo>
                  <a:lnTo>
                    <a:pt x="4178" y="360235"/>
                  </a:lnTo>
                  <a:lnTo>
                    <a:pt x="4660" y="362470"/>
                  </a:lnTo>
                  <a:lnTo>
                    <a:pt x="18326" y="395782"/>
                  </a:lnTo>
                  <a:lnTo>
                    <a:pt x="321881" y="395782"/>
                  </a:lnTo>
                  <a:lnTo>
                    <a:pt x="372452" y="395706"/>
                  </a:lnTo>
                  <a:lnTo>
                    <a:pt x="473659" y="395706"/>
                  </a:lnTo>
                  <a:lnTo>
                    <a:pt x="524294" y="395782"/>
                  </a:lnTo>
                  <a:lnTo>
                    <a:pt x="827811" y="395782"/>
                  </a:lnTo>
                  <a:lnTo>
                    <a:pt x="842010" y="360235"/>
                  </a:lnTo>
                  <a:lnTo>
                    <a:pt x="846074" y="329565"/>
                  </a:lnTo>
                  <a:lnTo>
                    <a:pt x="846188" y="326999"/>
                  </a:lnTo>
                  <a:close/>
                </a:path>
                <a:path w="846455" h="497204">
                  <a:moveTo>
                    <a:pt x="846188" y="250355"/>
                  </a:moveTo>
                  <a:lnTo>
                    <a:pt x="517474" y="250355"/>
                  </a:lnTo>
                  <a:lnTo>
                    <a:pt x="515569" y="253174"/>
                  </a:lnTo>
                  <a:lnTo>
                    <a:pt x="513600" y="255816"/>
                  </a:lnTo>
                  <a:lnTo>
                    <a:pt x="483412" y="279628"/>
                  </a:lnTo>
                  <a:lnTo>
                    <a:pt x="441147" y="290791"/>
                  </a:lnTo>
                  <a:lnTo>
                    <a:pt x="423151" y="291693"/>
                  </a:lnTo>
                  <a:lnTo>
                    <a:pt x="415937" y="291528"/>
                  </a:lnTo>
                  <a:lnTo>
                    <a:pt x="375158" y="284594"/>
                  </a:lnTo>
                  <a:lnTo>
                    <a:pt x="341630" y="265404"/>
                  </a:lnTo>
                  <a:lnTo>
                    <a:pt x="328879" y="250355"/>
                  </a:lnTo>
                  <a:lnTo>
                    <a:pt x="0" y="250355"/>
                  </a:lnTo>
                  <a:lnTo>
                    <a:pt x="0" y="303276"/>
                  </a:lnTo>
                  <a:lnTo>
                    <a:pt x="846188" y="303276"/>
                  </a:lnTo>
                  <a:lnTo>
                    <a:pt x="846188" y="291693"/>
                  </a:lnTo>
                  <a:lnTo>
                    <a:pt x="846188" y="250355"/>
                  </a:lnTo>
                  <a:close/>
                </a:path>
                <a:path w="846455" h="497204">
                  <a:moveTo>
                    <a:pt x="846188" y="178422"/>
                  </a:moveTo>
                  <a:lnTo>
                    <a:pt x="533831" y="178422"/>
                  </a:lnTo>
                  <a:lnTo>
                    <a:pt x="533730" y="192239"/>
                  </a:lnTo>
                  <a:lnTo>
                    <a:pt x="533628" y="194881"/>
                  </a:lnTo>
                  <a:lnTo>
                    <a:pt x="528789" y="225399"/>
                  </a:lnTo>
                  <a:lnTo>
                    <a:pt x="846188" y="225399"/>
                  </a:lnTo>
                  <a:lnTo>
                    <a:pt x="846188" y="178422"/>
                  </a:lnTo>
                  <a:close/>
                </a:path>
                <a:path w="846455" h="497204">
                  <a:moveTo>
                    <a:pt x="846188" y="117233"/>
                  </a:moveTo>
                  <a:lnTo>
                    <a:pt x="533831" y="117233"/>
                  </a:lnTo>
                  <a:lnTo>
                    <a:pt x="533831" y="137833"/>
                  </a:lnTo>
                  <a:lnTo>
                    <a:pt x="846188" y="137833"/>
                  </a:lnTo>
                  <a:lnTo>
                    <a:pt x="846188" y="117233"/>
                  </a:lnTo>
                  <a:close/>
                </a:path>
                <a:path w="846455" h="497204">
                  <a:moveTo>
                    <a:pt x="846188" y="64109"/>
                  </a:moveTo>
                  <a:lnTo>
                    <a:pt x="533831" y="64109"/>
                  </a:lnTo>
                  <a:lnTo>
                    <a:pt x="533831" y="78384"/>
                  </a:lnTo>
                  <a:lnTo>
                    <a:pt x="846188" y="78384"/>
                  </a:lnTo>
                  <a:lnTo>
                    <a:pt x="846188" y="64109"/>
                  </a:lnTo>
                  <a:close/>
                </a:path>
                <a:path w="846455" h="497204">
                  <a:moveTo>
                    <a:pt x="846188" y="0"/>
                  </a:moveTo>
                  <a:lnTo>
                    <a:pt x="533831" y="0"/>
                  </a:lnTo>
                  <a:lnTo>
                    <a:pt x="533831" y="12674"/>
                  </a:lnTo>
                  <a:lnTo>
                    <a:pt x="846188" y="12674"/>
                  </a:lnTo>
                  <a:lnTo>
                    <a:pt x="846188" y="0"/>
                  </a:lnTo>
                  <a:close/>
                </a:path>
              </a:pathLst>
            </a:custGeom>
            <a:solidFill>
              <a:srgbClr val="009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10178" y="4308645"/>
              <a:ext cx="1114425" cy="73524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83403" y="2855341"/>
              <a:ext cx="1478279" cy="3079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8092" y="1853738"/>
              <a:ext cx="2077466" cy="5078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7613" y="5664733"/>
              <a:ext cx="1452752" cy="5248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79889" y="5812240"/>
              <a:ext cx="1114425" cy="3206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67168" y="5766663"/>
              <a:ext cx="1392554" cy="3153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93504" y="3250530"/>
              <a:ext cx="1412748" cy="3785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86784" y="2776359"/>
              <a:ext cx="1412748" cy="528688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VALUED</a:t>
            </a:r>
            <a:r>
              <a:rPr spc="-130" dirty="0"/>
              <a:t> </a:t>
            </a:r>
            <a:r>
              <a:rPr spc="-380" dirty="0"/>
              <a:t>GLOBAL</a:t>
            </a:r>
            <a:r>
              <a:rPr spc="-125" dirty="0"/>
              <a:t> </a:t>
            </a:r>
            <a:r>
              <a:rPr spc="-345" dirty="0"/>
              <a:t>CUSTOMERS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7814" y="5141976"/>
            <a:ext cx="112909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15D813-B4F2-EA16-AE93-8EB2EF855C26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close-up of a person&#10;&#10;AI-generated content may be incorrect.">
            <a:extLst>
              <a:ext uri="{FF2B5EF4-FFF2-40B4-BE49-F238E27FC236}">
                <a16:creationId xmlns:a16="http://schemas.microsoft.com/office/drawing/2014/main" id="{1C48A37C-E9AC-2677-B4FB-EF5BB1B1292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66BE37-E2B1-1414-4385-9391EC9460D9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Valued Global Customers</a:t>
            </a:r>
            <a:endParaRPr lang="en-US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99"/>
            <a:ext cx="4531588" cy="5980671"/>
          </a:xfrm>
          <a:custGeom>
            <a:avLst/>
            <a:gdLst/>
            <a:ahLst/>
            <a:cxnLst/>
            <a:rect l="l" t="t" r="r" b="b"/>
            <a:pathLst>
              <a:path w="3703320" h="5666740">
                <a:moveTo>
                  <a:pt x="3703320" y="0"/>
                </a:moveTo>
                <a:lnTo>
                  <a:pt x="0" y="0"/>
                </a:lnTo>
                <a:lnTo>
                  <a:pt x="0" y="5666613"/>
                </a:lnTo>
                <a:lnTo>
                  <a:pt x="3703320" y="5666613"/>
                </a:lnTo>
                <a:lnTo>
                  <a:pt x="3703320" y="0"/>
                </a:lnTo>
                <a:close/>
              </a:path>
            </a:pathLst>
          </a:custGeom>
          <a:solidFill>
            <a:srgbClr val="1D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7"/>
                </a:lnTo>
                <a:lnTo>
                  <a:pt x="3703320" y="9499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61247" y="4561840"/>
            <a:ext cx="1818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Arial"/>
                <a:cs typeface="Arial"/>
              </a:rPr>
              <a:t>Thank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you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for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your </a:t>
            </a:r>
            <a:r>
              <a:rPr sz="1800" b="1" spc="-80" dirty="0">
                <a:latin typeface="Arial"/>
                <a:cs typeface="Arial"/>
              </a:rPr>
              <a:t>time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and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future </a:t>
            </a:r>
            <a:r>
              <a:rPr sz="1800" b="1" spc="-80" dirty="0">
                <a:latin typeface="Arial"/>
                <a:cs typeface="Arial"/>
              </a:rPr>
              <a:t>considerations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2600" y="4266116"/>
            <a:ext cx="2723515" cy="11239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1600" b="1" spc="-125" dirty="0">
                <a:latin typeface="Arial"/>
                <a:cs typeface="Arial"/>
              </a:rPr>
              <a:t>UMS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Industries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50000"/>
              </a:lnSpc>
              <a:spcBef>
                <a:spcPts val="5"/>
              </a:spcBef>
            </a:pPr>
            <a:r>
              <a:rPr sz="1600" b="1" spc="-130" dirty="0">
                <a:latin typeface="Arial"/>
                <a:cs typeface="Arial"/>
              </a:rPr>
              <a:t>Email: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cad@ums-</a:t>
            </a:r>
            <a:r>
              <a:rPr sz="16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industries.com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Web: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  <a:hlinkClick r:id="rId3"/>
              </a:rPr>
              <a:t>www.ums-</a:t>
            </a:r>
            <a:r>
              <a:rPr sz="1600" b="1" spc="-90" dirty="0">
                <a:latin typeface="Arial"/>
                <a:cs typeface="Arial"/>
                <a:hlinkClick r:id="rId3"/>
              </a:rPr>
              <a:t>industries.com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94157" y="2016513"/>
            <a:ext cx="338391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3600" spc="-165" dirty="0"/>
              <a:t>Headquarters: </a:t>
            </a:r>
            <a:r>
              <a:rPr lang="en-CA" sz="3600" spc="-275" dirty="0"/>
              <a:t>Oldcastle, </a:t>
            </a:r>
            <a:r>
              <a:rPr sz="3600" spc="-185" dirty="0"/>
              <a:t>Ontario, </a:t>
            </a:r>
            <a:r>
              <a:rPr sz="3600" spc="-335" dirty="0"/>
              <a:t>Canada</a:t>
            </a:r>
            <a:endParaRPr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57CC7-A09C-8E75-EFCA-65579C51470E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person&#10;&#10;AI-generated content may be incorrect.">
            <a:extLst>
              <a:ext uri="{FF2B5EF4-FFF2-40B4-BE49-F238E27FC236}">
                <a16:creationId xmlns:a16="http://schemas.microsoft.com/office/drawing/2014/main" id="{EA612A17-D659-24FF-74FC-46F754A08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pic>
        <p:nvPicPr>
          <p:cNvPr id="16" name="Picture 15" descr="A white and black logo&#10;&#10;AI-generated content may be incorrect.">
            <a:extLst>
              <a:ext uri="{FF2B5EF4-FFF2-40B4-BE49-F238E27FC236}">
                <a16:creationId xmlns:a16="http://schemas.microsoft.com/office/drawing/2014/main" id="{D68C6F73-0FA5-1887-650C-526977261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8" y="2057400"/>
            <a:ext cx="2921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76397F-8F17-ADDD-CE89-EA410969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E3F0527A-2665-9E6E-4203-7CDC18B0BB58}"/>
              </a:ext>
            </a:extLst>
          </p:cNvPr>
          <p:cNvSpPr txBox="1"/>
          <p:nvPr/>
        </p:nvSpPr>
        <p:spPr>
          <a:xfrm>
            <a:off x="1044155" y="1639685"/>
            <a:ext cx="4467638" cy="1652375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pPr>
              <a:buNone/>
            </a:pPr>
            <a:r>
              <a:rPr lang="en-CA" sz="1600" dirty="0">
                <a:solidFill>
                  <a:schemeClr val="tx1"/>
                </a:solidFill>
                <a:effectLst/>
                <a:latin typeface="Helvetica Light" panose="020B0403020202020204" pitchFamily="34" charset="0"/>
              </a:rPr>
              <a:t>Experienced in developing and implementing fully automated flex cells with interchangeable plates, manual workstations &amp; tabletop poke yoke fixtures. For all your pre-production needs we can make customized tooling, components, workstations and assembly lines.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52F10B-EDB1-B7CA-353F-0152FB99E82D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person&#10;&#10;AI-generated content may be incorrect.">
            <a:extLst>
              <a:ext uri="{FF2B5EF4-FFF2-40B4-BE49-F238E27FC236}">
                <a16:creationId xmlns:a16="http://schemas.microsoft.com/office/drawing/2014/main" id="{5874017F-86AF-642D-3419-E43B06CE9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F6509B-8E29-CB73-D33C-CB3F37C791E5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Why UMS Industries?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E4809-2DB9-E45D-6ADB-C896731E9FFD}"/>
              </a:ext>
            </a:extLst>
          </p:cNvPr>
          <p:cNvSpPr txBox="1"/>
          <p:nvPr/>
        </p:nvSpPr>
        <p:spPr>
          <a:xfrm>
            <a:off x="968866" y="1329092"/>
            <a:ext cx="3603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Automation Division</a:t>
            </a:r>
            <a:r>
              <a:rPr lang="en-US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:</a:t>
            </a:r>
            <a:endParaRPr lang="en-CA" b="1" spc="120" dirty="0">
              <a:solidFill>
                <a:schemeClr val="tx1"/>
              </a:solidFill>
              <a:latin typeface="Helvetica Neue Light" panose="02000403000000020004" pitchFamily="2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EAACE5DB-4DBB-5D64-92BF-6AF3C13DDB7D}"/>
              </a:ext>
            </a:extLst>
          </p:cNvPr>
          <p:cNvSpPr txBox="1"/>
          <p:nvPr/>
        </p:nvSpPr>
        <p:spPr>
          <a:xfrm>
            <a:off x="1044156" y="3733800"/>
            <a:ext cx="4467638" cy="2391039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Training and plant integration.</a:t>
            </a:r>
            <a:endParaRPr lang="en-CA" sz="1600" dirty="0">
              <a:solidFill>
                <a:srgbClr val="000000"/>
              </a:solidFill>
              <a:latin typeface="Helvetica Light" panose="020B0403020202020204" pitchFamily="34" charset="0"/>
            </a:endParaRP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Efficient part flow &amp; streamlined manufacturing process.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To keep up with increasing production volumes and to maximize ROI.</a:t>
            </a:r>
          </a:p>
          <a:p>
            <a:r>
              <a:rPr lang="en-CA" sz="1600" dirty="0">
                <a:solidFill>
                  <a:srgbClr val="000000"/>
                </a:solidFill>
                <a:latin typeface="Helvetica Light" panose="020B0403020202020204" pitchFamily="34" charset="0"/>
              </a:rPr>
              <a:t>E</a:t>
            </a:r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liminate human errors which result in poor quality and inconsistency.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For real time production data and for connecting CMS results to deliver better OEE.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CEE62-9D21-E7FE-2355-D112FBD52EAB}"/>
              </a:ext>
            </a:extLst>
          </p:cNvPr>
          <p:cNvSpPr txBox="1"/>
          <p:nvPr/>
        </p:nvSpPr>
        <p:spPr>
          <a:xfrm>
            <a:off x="968866" y="3473910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Benefits of Working with UMS: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B3C72C4B-3C77-59F4-5DF1-3A047FDB25A0}"/>
              </a:ext>
            </a:extLst>
          </p:cNvPr>
          <p:cNvSpPr txBox="1"/>
          <p:nvPr/>
        </p:nvSpPr>
        <p:spPr>
          <a:xfrm>
            <a:off x="6276562" y="1639684"/>
            <a:ext cx="4467638" cy="1652375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In house design, manufacturing and Testing facility. Machine &amp; “turnkey solution” provider.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Full engineering capability (mechanical / electrical, controls &amp; simulation engineering).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Adaptable to building and designing as per customer requirements.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651BA-6F7C-977C-6AB9-DAC6DFAAC0CA}"/>
              </a:ext>
            </a:extLst>
          </p:cNvPr>
          <p:cNvSpPr txBox="1"/>
          <p:nvPr/>
        </p:nvSpPr>
        <p:spPr>
          <a:xfrm>
            <a:off x="6226666" y="1325617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Operationally: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B13BA-4241-E786-D439-7AC03A9DA49D}"/>
              </a:ext>
            </a:extLst>
          </p:cNvPr>
          <p:cNvSpPr txBox="1"/>
          <p:nvPr/>
        </p:nvSpPr>
        <p:spPr>
          <a:xfrm>
            <a:off x="6226666" y="3481183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Financially: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27E58186-5EAB-10B0-DAB2-79048559D6C7}"/>
              </a:ext>
            </a:extLst>
          </p:cNvPr>
          <p:cNvSpPr txBox="1"/>
          <p:nvPr/>
        </p:nvSpPr>
        <p:spPr>
          <a:xfrm>
            <a:off x="6278384" y="3733800"/>
            <a:ext cx="4618216" cy="667490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Cost efficient with a positive financial track record.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Strong relationship with our financial partners.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FFA27-62AB-5FAC-E47B-616EE534D5DE}"/>
              </a:ext>
            </a:extLst>
          </p:cNvPr>
          <p:cNvSpPr txBox="1"/>
          <p:nvPr/>
        </p:nvSpPr>
        <p:spPr>
          <a:xfrm>
            <a:off x="6226666" y="4572000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Customer Support: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B79162A2-0164-F69A-5B23-735970A0494D}"/>
              </a:ext>
            </a:extLst>
          </p:cNvPr>
          <p:cNvSpPr txBox="1"/>
          <p:nvPr/>
        </p:nvSpPr>
        <p:spPr>
          <a:xfrm>
            <a:off x="6291999" y="4876800"/>
            <a:ext cx="5138001" cy="913712"/>
          </a:xfrm>
          <a:prstGeom prst="rect">
            <a:avLst/>
          </a:prstGeom>
          <a:noFill/>
        </p:spPr>
        <p:txBody>
          <a:bodyPr vert="horz" wrap="square" lIns="0" tIns="173355" rIns="0" bIns="0" rtlCol="0">
            <a:spAutoFit/>
          </a:bodyPr>
          <a:lstStyle/>
          <a:p>
            <a:pPr>
              <a:buNone/>
            </a:pPr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High level of expertise in project management.</a:t>
            </a:r>
          </a:p>
          <a:p>
            <a:pPr>
              <a:buNone/>
            </a:pPr>
            <a:r>
              <a:rPr lang="en-CA" sz="16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Full engineering support from product to equipment design and build. On-site engineering support.</a:t>
            </a:r>
            <a:endParaRPr lang="en-CA" sz="1600" dirty="0">
              <a:solidFill>
                <a:srgbClr val="387DA9"/>
              </a:solidFill>
              <a:effectLst/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6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87926" y="964184"/>
            <a:ext cx="208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400" y="1600200"/>
            <a:ext cx="28289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UMS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supplies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reliable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maintainable </a:t>
            </a:r>
            <a:r>
              <a:rPr sz="1200" dirty="0">
                <a:latin typeface="Calibri"/>
                <a:cs typeface="Calibri"/>
              </a:rPr>
              <a:t>equipment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and/or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meet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exceed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customer</a:t>
            </a:r>
            <a:r>
              <a:rPr sz="1200" spc="-10" dirty="0">
                <a:latin typeface="Calibri"/>
                <a:cs typeface="Calibri"/>
              </a:rPr>
              <a:t> requirements,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spc="-10" dirty="0">
                <a:latin typeface="Calibri"/>
                <a:cs typeface="Calibri"/>
              </a:rPr>
              <a:t>emphasis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time </a:t>
            </a:r>
            <a:r>
              <a:rPr sz="1200" spc="-10" dirty="0">
                <a:latin typeface="Calibri"/>
                <a:cs typeface="Calibri"/>
              </a:rPr>
              <a:t>delivery.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2400" y="2697733"/>
            <a:ext cx="3202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spc="-25" dirty="0">
                <a:latin typeface="Calibri"/>
                <a:cs typeface="Calibri"/>
              </a:rPr>
              <a:t>Top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management,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employees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supply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chain </a:t>
            </a:r>
            <a:r>
              <a:rPr sz="1200" dirty="0">
                <a:latin typeface="Calibri"/>
                <a:cs typeface="Calibri"/>
              </a:rPr>
              <a:t>commitment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continuous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quality improvement</a:t>
            </a:r>
            <a:r>
              <a:rPr sz="1200" spc="-20" dirty="0">
                <a:latin typeface="Calibri"/>
                <a:cs typeface="Calibri"/>
              </a:rPr>
              <a:t> philosophy,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focused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open</a:t>
            </a:r>
            <a:r>
              <a:rPr sz="1200" spc="-10" dirty="0">
                <a:latin typeface="Calibri"/>
                <a:cs typeface="Calibri"/>
              </a:rPr>
              <a:t> communication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 satisfaction.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2400" y="3795013"/>
            <a:ext cx="3224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quality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objectives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measurables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foundation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benchmark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continuous improvement.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2196" y="1560149"/>
            <a:ext cx="421957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51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To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become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excellent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systems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andcomponents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automotive,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aerospace,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power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generation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other industries.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2196" y="2292731"/>
            <a:ext cx="418274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200" spc="-10" dirty="0">
                <a:latin typeface="Calibri"/>
                <a:cs typeface="Calibri"/>
              </a:rPr>
              <a:t>Serving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innovative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solution.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cost </a:t>
            </a:r>
            <a:r>
              <a:rPr sz="1200" spc="-10" dirty="0">
                <a:latin typeface="Calibri"/>
                <a:cs typeface="Calibri"/>
              </a:rPr>
              <a:t>efficient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“second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none”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systems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2196" y="2815821"/>
            <a:ext cx="3724275" cy="4457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4965" algn="l"/>
              </a:tabLst>
            </a:pPr>
            <a:r>
              <a:rPr sz="1200" spc="-20" dirty="0">
                <a:latin typeface="Calibri"/>
                <a:cs typeface="Calibri"/>
              </a:rPr>
              <a:t>We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continue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focus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improvements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assist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our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9"/>
              </a:spcBef>
            </a:pPr>
            <a:r>
              <a:rPr sz="1200" spc="-40" dirty="0">
                <a:latin typeface="Calibri"/>
                <a:cs typeface="Calibri"/>
              </a:rPr>
              <a:t>customer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to </a:t>
            </a:r>
            <a:r>
              <a:rPr sz="1200" spc="-35" dirty="0">
                <a:latin typeface="Calibri"/>
                <a:cs typeface="Calibri"/>
              </a:rPr>
              <a:t>become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competitive.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2196" y="3446652"/>
            <a:ext cx="413131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Continuous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growth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customers,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65" dirty="0">
                <a:latin typeface="Calibri"/>
                <a:cs typeface="Calibri"/>
              </a:rPr>
              <a:t>suppliers</a:t>
            </a:r>
            <a:r>
              <a:rPr sz="1200" spc="-1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and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financial partners.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2196" y="4077589"/>
            <a:ext cx="416877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200" spc="-20" dirty="0">
                <a:latin typeface="Calibri"/>
                <a:cs typeface="Calibri"/>
              </a:rPr>
              <a:t>Standing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strong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commitment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time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delivery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quality.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03566" y="934339"/>
            <a:ext cx="36976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2569210" algn="l"/>
              </a:tabLst>
            </a:pPr>
            <a:r>
              <a:rPr spc="-295" dirty="0">
                <a:solidFill>
                  <a:srgbClr val="FFFFFF"/>
                </a:solidFill>
              </a:rPr>
              <a:t>OUR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204" dirty="0">
                <a:solidFill>
                  <a:srgbClr val="FFFFFF"/>
                </a:solidFill>
              </a:rPr>
              <a:t>VISION</a:t>
            </a:r>
            <a:r>
              <a:rPr spc="-125" dirty="0">
                <a:solidFill>
                  <a:srgbClr val="FFFFFF"/>
                </a:solidFill>
              </a:rPr>
              <a:t> </a:t>
            </a:r>
            <a:r>
              <a:rPr spc="360" dirty="0">
                <a:solidFill>
                  <a:srgbClr val="FFFFFF"/>
                </a:solidFill>
              </a:rPr>
              <a:t>/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295" dirty="0">
                <a:solidFill>
                  <a:srgbClr val="FFFFFF"/>
                </a:solidFill>
              </a:rPr>
              <a:t>OUR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90" dirty="0">
                <a:solidFill>
                  <a:srgbClr val="FFFFFF"/>
                </a:solidFill>
              </a:rPr>
              <a:t>MISSION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1156" y="964184"/>
            <a:ext cx="2558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508" y="1524000"/>
            <a:ext cx="257238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14999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spc="-20" dirty="0">
                <a:latin typeface="Calibri"/>
                <a:cs typeface="Calibri"/>
              </a:rPr>
              <a:t>You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trust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us: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firm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commitment.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508" y="2045207"/>
            <a:ext cx="2738120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UMS</a:t>
            </a:r>
            <a:r>
              <a:rPr sz="1200" spc="-10" dirty="0">
                <a:latin typeface="Calibri"/>
                <a:cs typeface="Calibri"/>
              </a:rPr>
              <a:t> Industries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service undertakes </a:t>
            </a:r>
            <a:r>
              <a:rPr sz="1200" spc="-20" dirty="0">
                <a:latin typeface="Calibri"/>
                <a:cs typeface="Calibri"/>
              </a:rPr>
              <a:t>for:</a:t>
            </a:r>
            <a:endParaRPr sz="1200">
              <a:latin typeface="Calibri"/>
              <a:cs typeface="Calibri"/>
            </a:endParaRPr>
          </a:p>
          <a:p>
            <a:pPr marL="299085" marR="225425" indent="-287020">
              <a:lnSpc>
                <a:spcPct val="114999"/>
              </a:lnSpc>
              <a:spcBef>
                <a:spcPts val="805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spc="-10" dirty="0">
                <a:latin typeface="Calibri"/>
                <a:cs typeface="Calibri"/>
              </a:rPr>
              <a:t>Guarantee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20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installations.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508" y="3090926"/>
            <a:ext cx="275399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Study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availability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20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production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facility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508" y="3639565"/>
            <a:ext cx="2731135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spc="-10" dirty="0">
                <a:latin typeface="Calibri"/>
                <a:cs typeface="Calibri"/>
              </a:rPr>
              <a:t>Reducing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servicing</a:t>
            </a:r>
            <a:r>
              <a:rPr sz="1200" spc="-10" dirty="0">
                <a:latin typeface="Calibri"/>
                <a:cs typeface="Calibri"/>
              </a:rPr>
              <a:t> times.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14999"/>
              </a:lnSpc>
              <a:spcBef>
                <a:spcPts val="805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spc="-10" dirty="0">
                <a:latin typeface="Calibri"/>
                <a:cs typeface="Calibri"/>
              </a:rPr>
              <a:t>Improving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actual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reliability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minimize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production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shutdowns.</a:t>
            </a:r>
            <a:endParaRPr sz="1200">
              <a:latin typeface="Calibri"/>
              <a:cs typeface="Calibri"/>
            </a:endParaRPr>
          </a:p>
          <a:p>
            <a:pPr marL="299085" marR="129539" indent="-287020">
              <a:lnSpc>
                <a:spcPct val="114999"/>
              </a:lnSpc>
              <a:spcBef>
                <a:spcPts val="80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Spare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parts</a:t>
            </a:r>
            <a:r>
              <a:rPr sz="1200" spc="-10" dirty="0">
                <a:latin typeface="Calibri"/>
                <a:cs typeface="Calibri"/>
              </a:rPr>
              <a:t> management: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controlling consumption</a:t>
            </a:r>
            <a:r>
              <a:rPr sz="1200" dirty="0">
                <a:latin typeface="Calibri"/>
                <a:cs typeface="Calibri"/>
              </a:rPr>
              <a:t> in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transparent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mode, </a:t>
            </a:r>
            <a:r>
              <a:rPr sz="1200" dirty="0">
                <a:latin typeface="Calibri"/>
                <a:cs typeface="Calibri"/>
              </a:rPr>
              <a:t>securing</a:t>
            </a:r>
            <a:r>
              <a:rPr sz="1200" spc="-10" dirty="0">
                <a:latin typeface="Calibri"/>
                <a:cs typeface="Calibri"/>
              </a:rPr>
              <a:t> productivity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increases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all </a:t>
            </a:r>
            <a:r>
              <a:rPr sz="1200" spc="-10" dirty="0">
                <a:latin typeface="Calibri"/>
                <a:cs typeface="Calibri"/>
              </a:rPr>
              <a:t>optimize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financial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aspect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maintenance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contracts.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We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exceed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expectations!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9304" y="5650686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590B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E8DC4-50D0-9965-AA07-A70E5591EF16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lose-up of a person&#10;&#10;AI-generated content may be incorrect.">
            <a:extLst>
              <a:ext uri="{FF2B5EF4-FFF2-40B4-BE49-F238E27FC236}">
                <a16:creationId xmlns:a16="http://schemas.microsoft.com/office/drawing/2014/main" id="{F6D6DBB5-53FE-FD39-CF03-3C8A9F63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A97885-00C6-C8F0-CA20-6C99F0A6482D}"/>
              </a:ext>
            </a:extLst>
          </p:cNvPr>
          <p:cNvSpPr txBox="1"/>
          <p:nvPr/>
        </p:nvSpPr>
        <p:spPr>
          <a:xfrm>
            <a:off x="5486400" y="348732"/>
            <a:ext cx="62371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Vision, Quality &amp; Commitment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87095" y="1921891"/>
            <a:ext cx="315150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Integration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Welding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Fabricating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Machining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Machine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Tool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Assembly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Automation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Engineering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solutions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Body-in-</a:t>
            </a:r>
            <a:r>
              <a:rPr sz="1400" spc="-20" dirty="0">
                <a:latin typeface="Calibri"/>
                <a:cs typeface="Calibri"/>
              </a:rPr>
              <a:t>White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Retool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25" dirty="0">
                <a:latin typeface="Calibri"/>
                <a:cs typeface="Calibri"/>
              </a:rPr>
              <a:t>Transfer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Automation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Robotic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Technology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Metal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Forming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PFMEA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Proactive</a:t>
            </a:r>
            <a:endParaRPr sz="1400" dirty="0">
              <a:latin typeface="Calibri"/>
              <a:cs typeface="Calibri"/>
            </a:endParaRPr>
          </a:p>
          <a:p>
            <a:pPr marL="297815" marR="14986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34950" algn="l"/>
                <a:tab pos="273685" algn="l"/>
              </a:tabLst>
            </a:pP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Value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Analysis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Lowest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Capital Investment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Process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Development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Generation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Logistics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Quick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Turn-</a:t>
            </a:r>
            <a:r>
              <a:rPr sz="1400" dirty="0">
                <a:latin typeface="Calibri"/>
                <a:cs typeface="Calibri"/>
              </a:rPr>
              <a:t>key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Solutions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4800" y="1832610"/>
            <a:ext cx="3523615" cy="365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315595" indent="-1727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785" algn="l"/>
              </a:tabLst>
            </a:pPr>
            <a:r>
              <a:rPr sz="1400" spc="-10" dirty="0">
                <a:latin typeface="Calibri"/>
                <a:cs typeface="Calibri"/>
              </a:rPr>
              <a:t>Ultrasonic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Punching 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Welding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Machines, </a:t>
            </a:r>
            <a:r>
              <a:rPr sz="1400" dirty="0">
                <a:latin typeface="Calibri"/>
                <a:cs typeface="Calibri"/>
              </a:rPr>
              <a:t>Sonic/Hot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Plate/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Welding</a:t>
            </a:r>
            <a:endParaRPr sz="1400" dirty="0">
              <a:latin typeface="Calibri"/>
              <a:cs typeface="Calibri"/>
            </a:endParaRPr>
          </a:p>
          <a:p>
            <a:pPr marL="184785" marR="111125" indent="-172720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spc="-10" dirty="0">
                <a:latin typeface="Calibri"/>
                <a:cs typeface="Calibri"/>
              </a:rPr>
              <a:t>Wet-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Machine,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Dispensing,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Finishing, </a:t>
            </a:r>
            <a:r>
              <a:rPr sz="1400" dirty="0">
                <a:latin typeface="Calibri"/>
                <a:cs typeface="Calibri"/>
              </a:rPr>
              <a:t>Bonding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Adhesive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gate </a:t>
            </a:r>
            <a:r>
              <a:rPr sz="1400" spc="-10" dirty="0"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spc="-10" dirty="0">
                <a:latin typeface="Calibri"/>
                <a:cs typeface="Calibri"/>
              </a:rPr>
              <a:t>Palletized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Automation,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Bowl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Feeder</a:t>
            </a:r>
            <a:endParaRPr sz="14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Screws,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/Nuts/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Fastener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Rivet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Install</a:t>
            </a:r>
            <a:endParaRPr sz="1400" dirty="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Leak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Test </a:t>
            </a:r>
            <a:r>
              <a:rPr sz="1400" dirty="0">
                <a:latin typeface="Calibri"/>
                <a:cs typeface="Calibri"/>
              </a:rPr>
              <a:t>Station,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Validation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End-</a:t>
            </a:r>
            <a:r>
              <a:rPr sz="1400" dirty="0">
                <a:latin typeface="Calibri"/>
                <a:cs typeface="Calibri"/>
              </a:rPr>
              <a:t>of-Line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Test </a:t>
            </a:r>
            <a:r>
              <a:rPr sz="1400" spc="-10" dirty="0">
                <a:latin typeface="Calibri"/>
                <a:cs typeface="Calibri"/>
              </a:rPr>
              <a:t>Systems,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Flexible</a:t>
            </a:r>
            <a:r>
              <a:rPr sz="1400" spc="-20" dirty="0">
                <a:latin typeface="Calibri"/>
                <a:cs typeface="Calibri"/>
              </a:rPr>
              <a:t> Tooling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Cartridges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Machines</a:t>
            </a:r>
            <a:endParaRPr sz="1400" dirty="0">
              <a:latin typeface="Calibri"/>
              <a:cs typeface="Calibri"/>
            </a:endParaRPr>
          </a:p>
          <a:p>
            <a:pPr marL="184785" marR="199390" indent="-172720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Punch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Presses,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Ultrasonic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Fascia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Hole </a:t>
            </a:r>
            <a:r>
              <a:rPr sz="1400" spc="-10" dirty="0">
                <a:latin typeface="Calibri"/>
                <a:cs typeface="Calibri"/>
              </a:rPr>
              <a:t>punching</a:t>
            </a: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Robots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Integration, Rotary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Transfer</a:t>
            </a:r>
            <a:endParaRPr sz="14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Index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Machines,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Boring,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Pallet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Transfer</a:t>
            </a:r>
            <a:endParaRPr sz="1400" dirty="0">
              <a:latin typeface="Calibri"/>
              <a:cs typeface="Calibri"/>
            </a:endParaRPr>
          </a:p>
          <a:p>
            <a:pPr marL="4705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400" spc="-10" dirty="0">
                <a:latin typeface="Calibri"/>
                <a:cs typeface="Calibri"/>
              </a:rPr>
              <a:t>System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Vertical </a:t>
            </a:r>
            <a:r>
              <a:rPr sz="1400" dirty="0">
                <a:latin typeface="Calibri"/>
                <a:cs typeface="Calibri"/>
              </a:rPr>
              <a:t>Cooling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Material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handling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Removal</a:t>
            </a: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400" dirty="0">
                <a:latin typeface="Calibri"/>
                <a:cs typeface="Calibri"/>
              </a:rPr>
              <a:t>Quality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Inspection,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Painting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400" y="1905761"/>
            <a:ext cx="21558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34950" algn="l"/>
              </a:tabLst>
            </a:pPr>
            <a:r>
              <a:rPr sz="1400" dirty="0">
                <a:latin typeface="Calibri"/>
                <a:cs typeface="Calibri"/>
              </a:rPr>
              <a:t>Error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proofing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technology</a:t>
            </a:r>
            <a:endParaRPr sz="1400" dirty="0">
              <a:latin typeface="Calibri"/>
              <a:cs typeface="Calibri"/>
            </a:endParaRPr>
          </a:p>
          <a:p>
            <a:pPr marL="234950" indent="-222250">
              <a:lnSpc>
                <a:spcPct val="100000"/>
              </a:lnSpc>
              <a:buFont typeface="Wingdings"/>
              <a:buChar char=""/>
              <a:tabLst>
                <a:tab pos="234950" algn="l"/>
              </a:tabLst>
            </a:pPr>
            <a:r>
              <a:rPr sz="1400" dirty="0">
                <a:latin typeface="Calibri"/>
                <a:cs typeface="Calibri"/>
              </a:rPr>
              <a:t>Cross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border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convenience.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400" y="2332481"/>
            <a:ext cx="30861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34950" algn="l"/>
                <a:tab pos="1499870" algn="l"/>
                <a:tab pos="2644775" algn="l"/>
              </a:tabLst>
            </a:pPr>
            <a:r>
              <a:rPr sz="1400" spc="-10" dirty="0">
                <a:latin typeface="Calibri"/>
                <a:cs typeface="Calibri"/>
              </a:rPr>
              <a:t>Simultaneous</a:t>
            </a:r>
            <a:r>
              <a:rPr lang="en-CA" sz="1400" spc="-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engineering</a:t>
            </a:r>
            <a:r>
              <a:rPr lang="en-CA"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study,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5905" y="2545842"/>
            <a:ext cx="18243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5825" algn="l"/>
              </a:tabLst>
            </a:pPr>
            <a:r>
              <a:rPr sz="1400" spc="-10" dirty="0">
                <a:latin typeface="Calibri"/>
                <a:cs typeface="Calibri"/>
              </a:rPr>
              <a:t>design,</a:t>
            </a:r>
            <a:r>
              <a:rPr lang="en-CA" sz="1400" spc="-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43400" y="2759201"/>
            <a:ext cx="308800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62255" algn="l"/>
              </a:tabLst>
            </a:pPr>
            <a:r>
              <a:rPr sz="1400" spc="-10" dirty="0">
                <a:latin typeface="Calibri"/>
                <a:cs typeface="Calibri"/>
              </a:rPr>
              <a:t>Installation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maintenance</a:t>
            </a:r>
            <a:endParaRPr sz="1400" dirty="0">
              <a:latin typeface="Calibri"/>
              <a:cs typeface="Calibri"/>
            </a:endParaRPr>
          </a:p>
          <a:p>
            <a:pPr marL="274320" indent="-261620">
              <a:lnSpc>
                <a:spcPct val="100000"/>
              </a:lnSpc>
              <a:buFont typeface="Wingdings"/>
              <a:buChar char=""/>
              <a:tabLst>
                <a:tab pos="274320" algn="l"/>
              </a:tabLst>
            </a:pPr>
            <a:r>
              <a:rPr sz="1400" dirty="0">
                <a:latin typeface="Calibri"/>
                <a:cs typeface="Calibri"/>
              </a:rPr>
              <a:t>Equipped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complete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range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</a:t>
            </a:r>
            <a:endParaRPr sz="1400" dirty="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machinery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ample</a:t>
            </a:r>
            <a:endParaRPr sz="1400" dirty="0">
              <a:latin typeface="Calibri"/>
              <a:cs typeface="Calibri"/>
            </a:endParaRPr>
          </a:p>
          <a:p>
            <a:pPr marL="262255" indent="-249554">
              <a:lnSpc>
                <a:spcPct val="100000"/>
              </a:lnSpc>
              <a:buFont typeface="Wingdings"/>
              <a:buChar char=""/>
              <a:tabLst>
                <a:tab pos="262255" algn="l"/>
              </a:tabLst>
            </a:pPr>
            <a:r>
              <a:rPr sz="1400" dirty="0">
                <a:latin typeface="Calibri"/>
                <a:cs typeface="Calibri"/>
              </a:rPr>
              <a:t>Foor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space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needs</a:t>
            </a:r>
            <a:endParaRPr sz="1400" dirty="0">
              <a:latin typeface="Calibri"/>
              <a:cs typeface="Calibri"/>
            </a:endParaRPr>
          </a:p>
          <a:p>
            <a:pPr marL="274320" indent="-261620">
              <a:lnSpc>
                <a:spcPct val="100000"/>
              </a:lnSpc>
              <a:buFont typeface="Wingdings"/>
              <a:buChar char=""/>
              <a:tabLst>
                <a:tab pos="274320" algn="l"/>
              </a:tabLst>
            </a:pPr>
            <a:r>
              <a:rPr sz="1400" spc="-10" dirty="0">
                <a:latin typeface="Calibri"/>
                <a:cs typeface="Calibri"/>
              </a:rPr>
              <a:t>On-</a:t>
            </a:r>
            <a:r>
              <a:rPr sz="1400" dirty="0">
                <a:latin typeface="Calibri"/>
                <a:cs typeface="Calibri"/>
              </a:rPr>
              <a:t>Site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A7E6D0-DFDC-106D-40D0-3EDE015290CD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-up of a person&#10;&#10;AI-generated content may be incorrect.">
            <a:extLst>
              <a:ext uri="{FF2B5EF4-FFF2-40B4-BE49-F238E27FC236}">
                <a16:creationId xmlns:a16="http://schemas.microsoft.com/office/drawing/2014/main" id="{BD301AED-F9F7-E3ED-9D23-0327D288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9958EBD-6E86-D5B1-A681-D0CF7D9EA611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Solutions &amp; Services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1"/>
            <a:ext cx="2193399" cy="21749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7410651" y="1470361"/>
            <a:ext cx="4312920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The</a:t>
            </a:r>
            <a:r>
              <a:rPr b="1" spc="-55" dirty="0"/>
              <a:t> </a:t>
            </a:r>
            <a:r>
              <a:rPr b="1" dirty="0"/>
              <a:t>North</a:t>
            </a:r>
            <a:r>
              <a:rPr b="1" spc="-45" dirty="0"/>
              <a:t> </a:t>
            </a:r>
            <a:r>
              <a:rPr b="1" dirty="0"/>
              <a:t>American</a:t>
            </a:r>
            <a:r>
              <a:rPr b="1" spc="-40" dirty="0"/>
              <a:t> </a:t>
            </a:r>
            <a:r>
              <a:rPr b="1" dirty="0"/>
              <a:t>Industry</a:t>
            </a:r>
            <a:r>
              <a:rPr b="1" spc="-60" dirty="0"/>
              <a:t> </a:t>
            </a:r>
            <a:endParaRPr lang="en-CA" b="1" spc="-60" dirty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Classification</a:t>
            </a:r>
            <a:r>
              <a:rPr b="1" spc="-45" dirty="0"/>
              <a:t> </a:t>
            </a:r>
            <a:r>
              <a:rPr b="1" spc="-10" dirty="0"/>
              <a:t>System</a:t>
            </a:r>
            <a:r>
              <a:rPr lang="en-CA" b="1" spc="-10" dirty="0"/>
              <a:t> Codes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pc="-10" dirty="0"/>
          </a:p>
          <a:p>
            <a:pPr marL="90170" marR="8255">
              <a:lnSpc>
                <a:spcPct val="150000"/>
              </a:lnSpc>
              <a:spcBef>
                <a:spcPts val="795"/>
              </a:spcBef>
              <a:tabLst>
                <a:tab pos="433070" algn="l"/>
              </a:tabLst>
            </a:pPr>
            <a:r>
              <a:rPr dirty="0"/>
              <a:t>541511</a:t>
            </a:r>
            <a:r>
              <a:rPr spc="-4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spc="-10" dirty="0"/>
              <a:t>Programming,</a:t>
            </a:r>
            <a:r>
              <a:rPr spc="-60" dirty="0"/>
              <a:t> </a:t>
            </a:r>
            <a:r>
              <a:rPr dirty="0"/>
              <a:t>Robotics,</a:t>
            </a:r>
            <a:r>
              <a:rPr spc="-30" dirty="0"/>
              <a:t> </a:t>
            </a:r>
            <a:r>
              <a:rPr spc="-10" dirty="0"/>
              <a:t>Automation </a:t>
            </a:r>
            <a:r>
              <a:rPr dirty="0"/>
              <a:t>software</a:t>
            </a:r>
            <a:r>
              <a:rPr spc="-40" dirty="0"/>
              <a:t> </a:t>
            </a: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10" dirty="0"/>
              <a:t>development</a:t>
            </a:r>
            <a:r>
              <a:rPr spc="-30" dirty="0"/>
              <a:t> </a:t>
            </a:r>
            <a:r>
              <a:rPr spc="-10" dirty="0"/>
              <a:t>services</a:t>
            </a:r>
          </a:p>
          <a:p>
            <a:pPr marL="90169">
              <a:lnSpc>
                <a:spcPct val="100000"/>
              </a:lnSpc>
              <a:spcBef>
                <a:spcPts val="1080"/>
              </a:spcBef>
              <a:tabLst>
                <a:tab pos="432434" algn="l"/>
              </a:tabLst>
            </a:pPr>
            <a:r>
              <a:rPr dirty="0"/>
              <a:t>238210</a:t>
            </a:r>
            <a:r>
              <a:rPr spc="-45" dirty="0"/>
              <a:t> </a:t>
            </a:r>
            <a:r>
              <a:rPr dirty="0"/>
              <a:t>-</a:t>
            </a:r>
            <a:r>
              <a:rPr spc="-55" dirty="0"/>
              <a:t> </a:t>
            </a:r>
            <a:r>
              <a:rPr dirty="0"/>
              <a:t>Electrical,</a:t>
            </a:r>
            <a:r>
              <a:rPr spc="-30" dirty="0"/>
              <a:t> </a:t>
            </a:r>
            <a:r>
              <a:rPr dirty="0"/>
              <a:t>Wiring</a:t>
            </a:r>
            <a:r>
              <a:rPr spc="-40" dirty="0"/>
              <a:t> </a:t>
            </a:r>
            <a:r>
              <a:rPr spc="-10" dirty="0"/>
              <a:t>Installation</a:t>
            </a:r>
          </a:p>
          <a:p>
            <a:pPr marR="50800" algn="ctr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Contractors,</a:t>
            </a:r>
            <a:r>
              <a:rPr spc="-50" dirty="0"/>
              <a:t> </a:t>
            </a:r>
            <a:r>
              <a:rPr dirty="0"/>
              <a:t>Building</a:t>
            </a:r>
            <a:r>
              <a:rPr spc="-45" dirty="0"/>
              <a:t> </a:t>
            </a:r>
            <a:r>
              <a:rPr dirty="0"/>
              <a:t>automation</a:t>
            </a:r>
            <a:r>
              <a:rPr spc="-55" dirty="0"/>
              <a:t> </a:t>
            </a:r>
            <a:r>
              <a:rPr spc="-10" dirty="0"/>
              <a:t>system</a:t>
            </a:r>
          </a:p>
          <a:p>
            <a:pPr marL="90169">
              <a:lnSpc>
                <a:spcPct val="100000"/>
              </a:lnSpc>
              <a:spcBef>
                <a:spcPts val="1085"/>
              </a:spcBef>
              <a:tabLst>
                <a:tab pos="432434" algn="l"/>
              </a:tabLst>
            </a:pPr>
            <a:r>
              <a:rPr dirty="0"/>
              <a:t>541512</a:t>
            </a:r>
            <a:r>
              <a:rPr spc="-3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10" dirty="0"/>
              <a:t>Computer</a:t>
            </a:r>
            <a:r>
              <a:rPr spc="-35" dirty="0"/>
              <a:t> </a:t>
            </a:r>
            <a:r>
              <a:rPr spc="-10" dirty="0"/>
              <a:t>Systems</a:t>
            </a:r>
            <a:r>
              <a:rPr spc="-50" dirty="0"/>
              <a:t> </a:t>
            </a:r>
            <a:r>
              <a:rPr dirty="0"/>
              <a:t>Design</a:t>
            </a:r>
            <a:r>
              <a:rPr spc="-35" dirty="0"/>
              <a:t> </a:t>
            </a:r>
            <a:r>
              <a:rPr spc="-10" dirty="0"/>
              <a:t>Services</a:t>
            </a:r>
          </a:p>
          <a:p>
            <a:pPr marL="90169">
              <a:lnSpc>
                <a:spcPct val="100000"/>
              </a:lnSpc>
              <a:spcBef>
                <a:spcPts val="1080"/>
              </a:spcBef>
              <a:tabLst>
                <a:tab pos="432434" algn="l"/>
              </a:tabLst>
            </a:pPr>
            <a:r>
              <a:rPr dirty="0"/>
              <a:t>541330</a:t>
            </a:r>
            <a:r>
              <a:rPr spc="-50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Engineering</a:t>
            </a:r>
            <a:r>
              <a:rPr spc="-45" dirty="0"/>
              <a:t> </a:t>
            </a:r>
            <a:r>
              <a:rPr spc="-10" dirty="0"/>
              <a:t>Services</a:t>
            </a:r>
          </a:p>
          <a:p>
            <a:pPr marL="90169">
              <a:lnSpc>
                <a:spcPct val="100000"/>
              </a:lnSpc>
              <a:spcBef>
                <a:spcPts val="1080"/>
              </a:spcBef>
              <a:tabLst>
                <a:tab pos="432434" algn="l"/>
              </a:tabLst>
            </a:pPr>
            <a:r>
              <a:rPr dirty="0"/>
              <a:t>3559/</a:t>
            </a:r>
            <a:r>
              <a:rPr spc="-40" dirty="0"/>
              <a:t> </a:t>
            </a:r>
            <a:r>
              <a:rPr dirty="0"/>
              <a:t>3569</a:t>
            </a:r>
            <a:r>
              <a:rPr spc="-4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Industry</a:t>
            </a:r>
            <a:r>
              <a:rPr spc="-55" dirty="0"/>
              <a:t> </a:t>
            </a:r>
            <a:r>
              <a:rPr spc="-10" dirty="0"/>
              <a:t>Machinery,</a:t>
            </a:r>
            <a:r>
              <a:rPr spc="-35" dirty="0"/>
              <a:t> </a:t>
            </a:r>
            <a:r>
              <a:rPr spc="-10" dirty="0"/>
              <a:t>Robots,</a:t>
            </a:r>
          </a:p>
          <a:p>
            <a:pPr marL="433070">
              <a:lnSpc>
                <a:spcPct val="100000"/>
              </a:lnSpc>
              <a:spcBef>
                <a:spcPts val="1080"/>
              </a:spcBef>
            </a:pPr>
            <a:r>
              <a:rPr dirty="0"/>
              <a:t>plastics: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molding</a:t>
            </a:r>
            <a:r>
              <a:rPr spc="-4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forming</a:t>
            </a:r>
          </a:p>
          <a:p>
            <a:pPr marR="412750" algn="r">
              <a:lnSpc>
                <a:spcPct val="100000"/>
              </a:lnSpc>
              <a:spcBef>
                <a:spcPts val="600"/>
              </a:spcBef>
            </a:pPr>
            <a:r>
              <a:rPr sz="900" spc="-50" dirty="0">
                <a:solidFill>
                  <a:srgbClr val="4590B8"/>
                </a:solidFill>
                <a:latin typeface="Arial"/>
                <a:cs typeface="Arial"/>
              </a:rPr>
              <a:t>6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563880" y="1600200"/>
            <a:ext cx="4312920" cy="4147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Helvetica" pitchFamily="2" charset="0"/>
              </a:rPr>
              <a:t>CERTIFICATION:</a:t>
            </a: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354965" algn="l"/>
              </a:tabLst>
            </a:pPr>
            <a:r>
              <a:rPr b="0" dirty="0">
                <a:latin typeface="Calibri"/>
                <a:cs typeface="Calibri"/>
              </a:rPr>
              <a:t>Quality</a:t>
            </a:r>
            <a:r>
              <a:rPr b="0" spc="-10" dirty="0">
                <a:latin typeface="Calibri"/>
                <a:cs typeface="Calibri"/>
              </a:rPr>
              <a:t> Assurance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114" dirty="0">
                <a:latin typeface="Arial"/>
                <a:cs typeface="Arial"/>
              </a:rPr>
              <a:t>ISO</a:t>
            </a:r>
            <a:r>
              <a:rPr b="0" spc="-1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9001/2015</a:t>
            </a:r>
          </a:p>
          <a:p>
            <a:pPr marL="12700">
              <a:lnSpc>
                <a:spcPct val="100000"/>
              </a:lnSpc>
              <a:spcBef>
                <a:spcPts val="1885"/>
              </a:spcBef>
              <a:tabLst>
                <a:tab pos="354965" algn="l"/>
              </a:tabLst>
            </a:pPr>
            <a:r>
              <a:rPr b="0" spc="-60" dirty="0">
                <a:latin typeface="Arial"/>
                <a:cs typeface="Arial"/>
              </a:rPr>
              <a:t>Third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65" dirty="0">
                <a:latin typeface="Arial"/>
                <a:cs typeface="Arial"/>
              </a:rPr>
              <a:t>Party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Inspection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(P.ENG)</a:t>
            </a:r>
          </a:p>
          <a:p>
            <a:pPr marL="12700">
              <a:lnSpc>
                <a:spcPct val="100000"/>
              </a:lnSpc>
              <a:spcBef>
                <a:spcPts val="1885"/>
              </a:spcBef>
              <a:tabLst>
                <a:tab pos="354965" algn="l"/>
              </a:tabLst>
            </a:pPr>
            <a:r>
              <a:rPr b="0" spc="-190" dirty="0">
                <a:latin typeface="Arial"/>
                <a:cs typeface="Arial"/>
              </a:rPr>
              <a:t>ESA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(Electrical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Safety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Authority)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354965" algn="l"/>
              </a:tabLst>
            </a:pPr>
            <a:r>
              <a:rPr b="0" spc="-20" dirty="0">
                <a:latin typeface="Arial"/>
                <a:cs typeface="Arial"/>
              </a:rPr>
              <a:t>Customer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45" dirty="0">
                <a:latin typeface="Arial"/>
                <a:cs typeface="Arial"/>
              </a:rPr>
              <a:t>Assembly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machine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standards</a:t>
            </a:r>
          </a:p>
          <a:p>
            <a:pPr marL="12700">
              <a:lnSpc>
                <a:spcPct val="100000"/>
              </a:lnSpc>
              <a:spcBef>
                <a:spcPts val="1885"/>
              </a:spcBef>
              <a:tabLst>
                <a:tab pos="299085" algn="l"/>
              </a:tabLst>
            </a:pPr>
            <a:r>
              <a:rPr b="0" dirty="0">
                <a:latin typeface="Calibri"/>
                <a:cs typeface="Calibri"/>
              </a:rPr>
              <a:t>CWB </a:t>
            </a:r>
            <a:r>
              <a:rPr b="0" spc="-10" dirty="0">
                <a:latin typeface="Calibri"/>
                <a:cs typeface="Calibri"/>
              </a:rPr>
              <a:t>Certified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b="0" dirty="0">
                <a:latin typeface="Calibri"/>
                <a:cs typeface="Calibri"/>
              </a:rPr>
              <a:t>Canada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Controlled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Goods/ITAR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Compliant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b="0" spc="-10" dirty="0">
                <a:latin typeface="Calibri"/>
                <a:cs typeface="Calibri"/>
              </a:rPr>
              <a:t>CAMSC/NMSDC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Certified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b="0" dirty="0">
                <a:latin typeface="Calibri"/>
                <a:cs typeface="Calibri"/>
              </a:rPr>
              <a:t>MBE/WBE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Certified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CERTIFICATION</a:t>
            </a:r>
            <a:r>
              <a:rPr spc="-120" dirty="0"/>
              <a:t> </a:t>
            </a:r>
            <a:r>
              <a:rPr spc="-60" dirty="0"/>
              <a:t>&amp;</a:t>
            </a:r>
            <a:r>
              <a:rPr spc="-135" dirty="0"/>
              <a:t> </a:t>
            </a:r>
            <a:r>
              <a:rPr spc="-285" dirty="0"/>
              <a:t>NAICS</a:t>
            </a:r>
            <a:r>
              <a:rPr spc="-135" dirty="0"/>
              <a:t> </a:t>
            </a:r>
            <a:r>
              <a:rPr spc="-405" dirty="0"/>
              <a:t>CODES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245" y="1438911"/>
            <a:ext cx="1990089" cy="1990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BE7EAC-F45D-CBB3-0807-1E23C35A0E4F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person&#10;&#10;AI-generated content may be incorrect.">
            <a:extLst>
              <a:ext uri="{FF2B5EF4-FFF2-40B4-BE49-F238E27FC236}">
                <a16:creationId xmlns:a16="http://schemas.microsoft.com/office/drawing/2014/main" id="{0EA9CA15-233B-FD98-DC1F-749C4213B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32DB8B-2813-5C77-D005-05F468225871}"/>
              </a:ext>
            </a:extLst>
          </p:cNvPr>
          <p:cNvSpPr txBox="1"/>
          <p:nvPr/>
        </p:nvSpPr>
        <p:spPr>
          <a:xfrm>
            <a:off x="6705600" y="348732"/>
            <a:ext cx="5017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Certification &amp; NAICS Codes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ABOUT</a:t>
            </a:r>
            <a:r>
              <a:rPr spc="-120" dirty="0"/>
              <a:t> </a:t>
            </a:r>
            <a:r>
              <a:rPr spc="-225" dirty="0"/>
              <a:t>AUTOMATION</a:t>
            </a:r>
            <a:r>
              <a:rPr spc="-114" dirty="0"/>
              <a:t> </a:t>
            </a:r>
            <a:r>
              <a:rPr spc="-145" dirty="0"/>
              <a:t>DIVISION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5800" y="2078253"/>
            <a:ext cx="44196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2167890" algn="l"/>
              </a:tabLst>
            </a:pP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Capabilities:</a:t>
            </a:r>
            <a:r>
              <a:rPr sz="1600" dirty="0">
                <a:latin typeface="Calibri"/>
                <a:cs typeface="Calibri"/>
              </a:rPr>
              <a:t>	SolidWorks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(3D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Cad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models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Drawings)</a:t>
            </a:r>
            <a:endParaRPr sz="16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50000"/>
              </a:lnSpc>
              <a:buFont typeface="Wingdings"/>
              <a:buChar char="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Software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Capabilities: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Siemens,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Bradley,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Omron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Robot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Programming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13263" y="5754699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590B8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9800" y="1976145"/>
            <a:ext cx="53340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HMI/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PLC/Robot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Programming,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Factory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Automation,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RFID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SCADA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Management,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Mechanical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Electrical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Design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Fabrication,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Machining,</a:t>
            </a:r>
            <a:r>
              <a:rPr sz="1600" spc="3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Panel</a:t>
            </a:r>
            <a:r>
              <a:rPr sz="1600" spc="3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Build,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Controls</a:t>
            </a:r>
            <a:r>
              <a:rPr sz="1600" spc="3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Mechanical Assembly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9800" y="3812908"/>
            <a:ext cx="5489957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3213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Controls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Programming,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Manuals,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Assembly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&amp; </a:t>
            </a:r>
            <a:r>
              <a:rPr lang="en-CA" sz="1600" spc="-50" dirty="0">
                <a:latin typeface="Calibri"/>
                <a:cs typeface="Calibri"/>
              </a:rPr>
              <a:t>Sub-</a:t>
            </a:r>
            <a:r>
              <a:rPr sz="1600" spc="-10" dirty="0">
                <a:latin typeface="Calibri"/>
                <a:cs typeface="Calibri"/>
              </a:rPr>
              <a:t>Assembly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Custom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spec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Design,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commissioning,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troubleshooting,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Validation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Run-</a:t>
            </a:r>
            <a:r>
              <a:rPr sz="1600" dirty="0">
                <a:latin typeface="Calibri"/>
                <a:cs typeface="Calibri"/>
              </a:rPr>
              <a:t>off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9800" y="5756833"/>
            <a:ext cx="2632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Machine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integration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E5545-B36D-EA4B-36DF-AEE692C1E08A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-up of a person&#10;&#10;AI-generated content may be incorrect.">
            <a:extLst>
              <a:ext uri="{FF2B5EF4-FFF2-40B4-BE49-F238E27FC236}">
                <a16:creationId xmlns:a16="http://schemas.microsoft.com/office/drawing/2014/main" id="{59660B2B-BCDD-3358-67A3-217DDB2A2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EC9E27-1BA9-75AF-4410-793790691798}"/>
              </a:ext>
            </a:extLst>
          </p:cNvPr>
          <p:cNvSpPr txBox="1"/>
          <p:nvPr/>
        </p:nvSpPr>
        <p:spPr>
          <a:xfrm>
            <a:off x="5867400" y="348732"/>
            <a:ext cx="58561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About Automation Division</a:t>
            </a:r>
            <a:endParaRPr lang="en-US" sz="2200" dirty="0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03C9BD38-B0B7-53F3-6711-68BEAF060860}"/>
              </a:ext>
            </a:extLst>
          </p:cNvPr>
          <p:cNvSpPr txBox="1"/>
          <p:nvPr/>
        </p:nvSpPr>
        <p:spPr>
          <a:xfrm>
            <a:off x="706395" y="152214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Software Capabilities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95057B77-D370-B1E6-6234-46BE57DFAF49}"/>
              </a:ext>
            </a:extLst>
          </p:cNvPr>
          <p:cNvSpPr txBox="1"/>
          <p:nvPr/>
        </p:nvSpPr>
        <p:spPr>
          <a:xfrm>
            <a:off x="6019800" y="1522144"/>
            <a:ext cx="413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Core Capabilities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296" y="1746124"/>
            <a:ext cx="3829304" cy="27732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2415" y="50419"/>
            <a:ext cx="148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805" algn="l"/>
              </a:tabLst>
            </a:pPr>
            <a:r>
              <a:rPr spc="-295" dirty="0"/>
              <a:t>OUR</a:t>
            </a:r>
            <a:r>
              <a:rPr dirty="0"/>
              <a:t>	</a:t>
            </a:r>
            <a:r>
              <a:rPr spc="-220" dirty="0"/>
              <a:t>TEAM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1" y="1524000"/>
            <a:ext cx="6779259" cy="287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C3C3C"/>
                </a:solidFill>
                <a:latin typeface="Arial"/>
                <a:cs typeface="Arial"/>
              </a:rPr>
              <a:t>Roberto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Garcia,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180" dirty="0">
                <a:solidFill>
                  <a:srgbClr val="3C3C3C"/>
                </a:solidFill>
                <a:latin typeface="Arial"/>
                <a:cs typeface="Arial"/>
              </a:rPr>
              <a:t>COO</a:t>
            </a:r>
            <a:r>
              <a:rPr sz="12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3C3C3C"/>
                </a:solidFill>
                <a:latin typeface="Arial"/>
                <a:cs typeface="Arial"/>
              </a:rPr>
              <a:t>Chief</a:t>
            </a:r>
            <a:r>
              <a:rPr sz="1200" b="1" spc="-5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3C3C3C"/>
                </a:solidFill>
                <a:latin typeface="Arial"/>
                <a:cs typeface="Arial"/>
              </a:rPr>
              <a:t>Operating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3C3C3C"/>
                </a:solidFill>
                <a:latin typeface="Arial"/>
                <a:cs typeface="Arial"/>
              </a:rPr>
              <a:t>Officer,</a:t>
            </a:r>
            <a:r>
              <a:rPr sz="1200" b="1" spc="-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Cell:</a:t>
            </a:r>
            <a:r>
              <a:rPr sz="12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+1-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3C3C3C"/>
                </a:solidFill>
                <a:latin typeface="Arial"/>
                <a:cs typeface="Arial"/>
              </a:rPr>
              <a:t>519-</a:t>
            </a:r>
            <a:r>
              <a:rPr sz="12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3C3C3C"/>
                </a:solidFill>
                <a:latin typeface="Arial"/>
                <a:cs typeface="Arial"/>
              </a:rPr>
              <a:t>257-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3C3C3C"/>
                </a:solidFill>
                <a:latin typeface="Arial"/>
                <a:cs typeface="Arial"/>
              </a:rPr>
              <a:t>9906,</a:t>
            </a:r>
            <a:r>
              <a:rPr sz="1200" b="1" spc="28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u="sng" spc="-105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3"/>
              </a:rPr>
              <a:t>rgarcia@ums-</a:t>
            </a:r>
            <a:r>
              <a:rPr sz="1200" b="1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3"/>
              </a:rPr>
              <a:t>industries.com</a:t>
            </a:r>
            <a:endParaRPr sz="1200">
              <a:latin typeface="Arial"/>
              <a:cs typeface="Arial"/>
            </a:endParaRPr>
          </a:p>
          <a:p>
            <a:pPr marL="318770" indent="-306070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318770" algn="l"/>
              </a:tabLst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30 years of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Industrial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Engineering,</a:t>
            </a:r>
            <a:r>
              <a:rPr sz="1200" spc="-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Automotive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expertise,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Project</a:t>
            </a:r>
            <a:r>
              <a:rPr sz="1200" spc="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Management.</a:t>
            </a:r>
            <a:endParaRPr sz="12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890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318770" algn="l"/>
              </a:tabLst>
            </a:pP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Operations</a:t>
            </a:r>
            <a:r>
              <a:rPr sz="1200" spc="-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Plant</a:t>
            </a:r>
            <a:r>
              <a:rPr sz="1200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Management.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200" b="1" spc="-110" dirty="0">
                <a:solidFill>
                  <a:srgbClr val="3C3C3C"/>
                </a:solidFill>
                <a:latin typeface="Arial"/>
                <a:cs typeface="Arial"/>
              </a:rPr>
              <a:t>Safraz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Rahaman,</a:t>
            </a:r>
            <a:r>
              <a:rPr sz="12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3C3C3C"/>
                </a:solidFill>
                <a:latin typeface="Arial"/>
                <a:cs typeface="Arial"/>
              </a:rPr>
              <a:t>Operations</a:t>
            </a:r>
            <a:r>
              <a:rPr sz="1200" b="1" spc="-6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3C3C3C"/>
                </a:solidFill>
                <a:latin typeface="Arial"/>
                <a:cs typeface="Arial"/>
              </a:rPr>
              <a:t>Manager,</a:t>
            </a:r>
            <a:r>
              <a:rPr sz="12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Cell:</a:t>
            </a:r>
            <a:r>
              <a:rPr sz="1200" b="1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+1-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519-996-</a:t>
            </a:r>
            <a:r>
              <a:rPr sz="1200" b="1" spc="-20" dirty="0">
                <a:solidFill>
                  <a:srgbClr val="3C3C3C"/>
                </a:solidFill>
                <a:latin typeface="Arial"/>
                <a:cs typeface="Arial"/>
              </a:rPr>
              <a:t>4244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,</a:t>
            </a:r>
            <a:r>
              <a:rPr sz="1200" spc="3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b="1" u="sng" spc="-105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4"/>
              </a:rPr>
              <a:t>srahaman@ums-</a:t>
            </a:r>
            <a:r>
              <a:rPr sz="1200" b="1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4"/>
              </a:rPr>
              <a:t>industries.com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Font typeface="Wingdings"/>
              <a:buChar char="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26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automotive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Tooling.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maintenance.</a:t>
            </a:r>
            <a:endParaRPr sz="12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Electronic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background.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Building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weigh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scales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flow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granular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materials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food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industries.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Machine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builder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automation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automotive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gears</a:t>
            </a:r>
            <a:r>
              <a:rPr sz="1200" spc="-10" dirty="0">
                <a:latin typeface="Calibri"/>
                <a:cs typeface="Calibri"/>
              </a:rPr>
              <a:t> transfers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automobile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transmission.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b="1" spc="-70" dirty="0">
                <a:solidFill>
                  <a:srgbClr val="3C3C3C"/>
                </a:solidFill>
                <a:latin typeface="Arial"/>
                <a:cs typeface="Arial"/>
              </a:rPr>
              <a:t>Harpreet</a:t>
            </a:r>
            <a:r>
              <a:rPr sz="1200" b="1" spc="-4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3C3C3C"/>
                </a:solidFill>
                <a:latin typeface="Arial"/>
                <a:cs typeface="Arial"/>
              </a:rPr>
              <a:t>Joshi,</a:t>
            </a:r>
            <a:r>
              <a:rPr sz="1200" b="1" spc="-3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3C3C3C"/>
                </a:solidFill>
                <a:latin typeface="Arial"/>
                <a:cs typeface="Arial"/>
              </a:rPr>
              <a:t>Application</a:t>
            </a:r>
            <a:r>
              <a:rPr sz="12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3C3C3C"/>
                </a:solidFill>
                <a:latin typeface="Arial"/>
                <a:cs typeface="Arial"/>
              </a:rPr>
              <a:t>Engineer,</a:t>
            </a:r>
            <a:r>
              <a:rPr sz="1200" b="1" spc="-3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Cell:</a:t>
            </a:r>
            <a:r>
              <a:rPr sz="12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3C3C3C"/>
                </a:solidFill>
                <a:latin typeface="Arial"/>
                <a:cs typeface="Arial"/>
              </a:rPr>
              <a:t>+1-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519-990-</a:t>
            </a:r>
            <a:r>
              <a:rPr sz="1200" b="1" spc="-25" dirty="0">
                <a:solidFill>
                  <a:srgbClr val="3C3C3C"/>
                </a:solidFill>
                <a:latin typeface="Arial"/>
                <a:cs typeface="Arial"/>
              </a:rPr>
              <a:t>6915,</a:t>
            </a:r>
            <a:r>
              <a:rPr sz="1200" b="1" spc="2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u="sng" spc="-105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5"/>
              </a:rPr>
              <a:t>hjoshi@ums-</a:t>
            </a:r>
            <a:r>
              <a:rPr sz="1200" b="1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5"/>
              </a:rPr>
              <a:t>industries.com</a:t>
            </a:r>
            <a:endParaRPr sz="1200">
              <a:latin typeface="Arial"/>
              <a:cs typeface="Arial"/>
            </a:endParaRPr>
          </a:p>
          <a:p>
            <a:pPr marL="318770" indent="-306070">
              <a:lnSpc>
                <a:spcPct val="100000"/>
              </a:lnSpc>
              <a:spcBef>
                <a:spcPts val="1115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318770" algn="l"/>
              </a:tabLst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12</a:t>
            </a:r>
            <a:r>
              <a:rPr sz="1200" spc="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years</a:t>
            </a:r>
            <a:r>
              <a:rPr sz="1200" spc="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Automotive</a:t>
            </a:r>
            <a:r>
              <a:rPr sz="1200" spc="-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Industrial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experience.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1" y="4486605"/>
            <a:ext cx="63398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318770" algn="l"/>
              </a:tabLst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Building</a:t>
            </a:r>
            <a:r>
              <a:rPr sz="1200" spc="-4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Automated</a:t>
            </a:r>
            <a:r>
              <a:rPr sz="1200" spc="-4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machines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for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entire</a:t>
            </a:r>
            <a:r>
              <a:rPr sz="1200" spc="-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programs</a:t>
            </a:r>
            <a:r>
              <a:rPr sz="1200" spc="-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Interior</a:t>
            </a:r>
            <a:r>
              <a:rPr sz="1200" spc="-4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/</a:t>
            </a:r>
            <a:r>
              <a:rPr sz="1200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Exterior</a:t>
            </a:r>
            <a:r>
              <a:rPr sz="1200" spc="-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Automotive</a:t>
            </a:r>
            <a:r>
              <a:rPr sz="1200" spc="-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parts: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Pillars,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884" y="4782921"/>
            <a:ext cx="4653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Facia,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Center</a:t>
            </a:r>
            <a:r>
              <a:rPr sz="1200" spc="-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Console</a:t>
            </a:r>
            <a:r>
              <a:rPr sz="1200" spc="-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etc.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for</a:t>
            </a:r>
            <a:r>
              <a:rPr sz="1200" spc="-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GM,</a:t>
            </a:r>
            <a:r>
              <a:rPr sz="1200" spc="-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Ford,</a:t>
            </a:r>
            <a:r>
              <a:rPr sz="1200" spc="-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Rivian,</a:t>
            </a:r>
            <a:r>
              <a:rPr sz="1200" spc="-4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Stellantis,</a:t>
            </a:r>
            <a:r>
              <a:rPr sz="1200" spc="-4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1200" spc="-4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Range</a:t>
            </a:r>
            <a:r>
              <a:rPr sz="1200" spc="-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Rover.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1" y="5078577"/>
            <a:ext cx="674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solidFill>
                  <a:srgbClr val="3C3C3C"/>
                </a:solidFill>
                <a:latin typeface="Arial"/>
                <a:cs typeface="Arial"/>
              </a:rPr>
              <a:t>Alex</a:t>
            </a:r>
            <a:r>
              <a:rPr sz="1200" b="1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Pallares,</a:t>
            </a:r>
            <a:r>
              <a:rPr sz="1200" b="1" spc="-2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3C3C3C"/>
                </a:solidFill>
                <a:latin typeface="Arial"/>
                <a:cs typeface="Arial"/>
              </a:rPr>
              <a:t>Automation</a:t>
            </a:r>
            <a:r>
              <a:rPr sz="12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3C3C3C"/>
                </a:solidFill>
                <a:latin typeface="Arial"/>
                <a:cs typeface="Arial"/>
              </a:rPr>
              <a:t>and</a:t>
            </a:r>
            <a:r>
              <a:rPr sz="1200" b="1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3C3C3C"/>
                </a:solidFill>
                <a:latin typeface="Arial"/>
                <a:cs typeface="Arial"/>
              </a:rPr>
              <a:t>Fabrication</a:t>
            </a:r>
            <a:r>
              <a:rPr sz="1200" b="1" spc="-1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3C3C3C"/>
                </a:solidFill>
                <a:latin typeface="Arial"/>
                <a:cs typeface="Arial"/>
              </a:rPr>
              <a:t>Designer,</a:t>
            </a:r>
            <a:r>
              <a:rPr sz="1200" b="1" spc="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3C3C3C"/>
                </a:solidFill>
                <a:latin typeface="Arial"/>
                <a:cs typeface="Arial"/>
              </a:rPr>
              <a:t>Cell:</a:t>
            </a:r>
            <a:r>
              <a:rPr sz="1200" b="1" spc="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3C3C3C"/>
                </a:solidFill>
                <a:latin typeface="Arial"/>
                <a:cs typeface="Arial"/>
              </a:rPr>
              <a:t>+1-</a:t>
            </a:r>
            <a:r>
              <a:rPr sz="1200" b="1" spc="-60" dirty="0">
                <a:solidFill>
                  <a:srgbClr val="3C3C3C"/>
                </a:solidFill>
                <a:latin typeface="Arial"/>
                <a:cs typeface="Arial"/>
              </a:rPr>
              <a:t>519-999-1801,</a:t>
            </a:r>
            <a:r>
              <a:rPr sz="1200" b="1" spc="-2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200" b="1" u="sng" spc="-95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6"/>
              </a:rPr>
              <a:t>apallares@ums-</a:t>
            </a:r>
            <a:r>
              <a:rPr sz="1200" b="1" u="sng" spc="-6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6"/>
              </a:rPr>
              <a:t>industries.com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1" y="5374233"/>
            <a:ext cx="5439410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184150" algn="l"/>
              </a:tabLst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10</a:t>
            </a:r>
            <a:r>
              <a:rPr sz="1200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years</a:t>
            </a:r>
            <a:r>
              <a:rPr sz="1200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designing</a:t>
            </a:r>
            <a:r>
              <a:rPr sz="1200" spc="-4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experience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for</a:t>
            </a:r>
            <a:r>
              <a:rPr sz="1200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Automation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Fabrication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equipments.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SzPct val="91666"/>
              <a:buFont typeface="Wingdings"/>
              <a:buChar char=""/>
              <a:tabLst>
                <a:tab pos="184150" algn="l"/>
              </a:tabLst>
            </a:pP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12</a:t>
            </a:r>
            <a:r>
              <a:rPr sz="1200" spc="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years of</a:t>
            </a:r>
            <a:r>
              <a:rPr sz="1200" spc="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data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management,</a:t>
            </a:r>
            <a:r>
              <a:rPr sz="1200" spc="-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fabrication,</a:t>
            </a:r>
            <a:r>
              <a:rPr sz="1200" spc="-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designing</a:t>
            </a:r>
            <a:r>
              <a:rPr sz="1200" spc="-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3C3C"/>
                </a:solidFill>
                <a:latin typeface="Calibri"/>
                <a:cs typeface="Calibri"/>
              </a:rPr>
              <a:t>cost</a:t>
            </a:r>
            <a:r>
              <a:rPr sz="1200" spc="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estimation</a:t>
            </a:r>
            <a:r>
              <a:rPr sz="1200" spc="-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C3C3C"/>
                </a:solidFill>
                <a:latin typeface="Calibri"/>
                <a:cs typeface="Calibri"/>
              </a:rPr>
              <a:t>experience.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4114" y="4813186"/>
            <a:ext cx="3940686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51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Expert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teams: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team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includes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highly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skilled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professionals, </a:t>
            </a:r>
            <a:r>
              <a:rPr sz="1200" dirty="0">
                <a:latin typeface="Calibri"/>
                <a:cs typeface="Calibri"/>
              </a:rPr>
              <a:t>inhouse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designing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engineering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department,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Programmers, </a:t>
            </a:r>
            <a:r>
              <a:rPr sz="1200" dirty="0">
                <a:latin typeface="Calibri"/>
                <a:cs typeface="Calibri"/>
              </a:rPr>
              <a:t>Machine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builders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account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managers.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49304" y="558477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590B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264CA7-1558-41AB-CBB9-919B7E5014A7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-up of a person&#10;&#10;AI-generated content may be incorrect.">
            <a:extLst>
              <a:ext uri="{FF2B5EF4-FFF2-40B4-BE49-F238E27FC236}">
                <a16:creationId xmlns:a16="http://schemas.microsoft.com/office/drawing/2014/main" id="{A3EBC1FA-FF48-4F51-A70B-23028A309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FAD415-1DE1-B355-4F72-5E7546D5CBCF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Our Team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7848600" y="1680299"/>
            <a:ext cx="3749040" cy="2282101"/>
            <a:chOff x="8031226" y="2003297"/>
            <a:chExt cx="3749040" cy="21755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0276" y="2022348"/>
              <a:ext cx="3710558" cy="21374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31226" y="2003298"/>
              <a:ext cx="3749040" cy="2175510"/>
            </a:xfrm>
            <a:custGeom>
              <a:avLst/>
              <a:gdLst/>
              <a:ahLst/>
              <a:cxnLst/>
              <a:rect l="l" t="t" r="r" b="b"/>
              <a:pathLst>
                <a:path w="3749040" h="2175510">
                  <a:moveTo>
                    <a:pt x="0" y="2175510"/>
                  </a:moveTo>
                  <a:lnTo>
                    <a:pt x="3748658" y="2175510"/>
                  </a:lnTo>
                  <a:lnTo>
                    <a:pt x="3748658" y="0"/>
                  </a:lnTo>
                  <a:lnTo>
                    <a:pt x="0" y="0"/>
                  </a:lnTo>
                  <a:lnTo>
                    <a:pt x="0" y="217551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20008" y="1630298"/>
            <a:ext cx="3616960" cy="4652010"/>
            <a:chOff x="4136390" y="1868804"/>
            <a:chExt cx="3616960" cy="46520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4490" y="1906904"/>
              <a:ext cx="3540633" cy="22701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55440" y="1887854"/>
              <a:ext cx="3578860" cy="2308225"/>
            </a:xfrm>
            <a:custGeom>
              <a:avLst/>
              <a:gdLst/>
              <a:ahLst/>
              <a:cxnLst/>
              <a:rect l="l" t="t" r="r" b="b"/>
              <a:pathLst>
                <a:path w="3578859" h="2308225">
                  <a:moveTo>
                    <a:pt x="0" y="2308225"/>
                  </a:moveTo>
                  <a:lnTo>
                    <a:pt x="3578733" y="2308225"/>
                  </a:lnTo>
                  <a:lnTo>
                    <a:pt x="3578733" y="0"/>
                  </a:lnTo>
                  <a:lnTo>
                    <a:pt x="0" y="0"/>
                  </a:lnTo>
                  <a:lnTo>
                    <a:pt x="0" y="230822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4490" y="4297476"/>
              <a:ext cx="3540633" cy="2184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55440" y="4278426"/>
              <a:ext cx="3578860" cy="2223135"/>
            </a:xfrm>
            <a:custGeom>
              <a:avLst/>
              <a:gdLst/>
              <a:ahLst/>
              <a:cxnLst/>
              <a:rect l="l" t="t" r="r" b="b"/>
              <a:pathLst>
                <a:path w="3578859" h="2223135">
                  <a:moveTo>
                    <a:pt x="0" y="2223008"/>
                  </a:moveTo>
                  <a:lnTo>
                    <a:pt x="3578733" y="2223008"/>
                  </a:lnTo>
                  <a:lnTo>
                    <a:pt x="3578733" y="0"/>
                  </a:lnTo>
                  <a:lnTo>
                    <a:pt x="0" y="0"/>
                  </a:lnTo>
                  <a:lnTo>
                    <a:pt x="0" y="22230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043919" y="38633"/>
            <a:ext cx="1111250" cy="354330"/>
            <a:chOff x="11043919" y="38633"/>
            <a:chExt cx="1111250" cy="3543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969" y="57683"/>
              <a:ext cx="1072972" cy="3156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53444" y="48158"/>
              <a:ext cx="1092200" cy="335280"/>
            </a:xfrm>
            <a:custGeom>
              <a:avLst/>
              <a:gdLst/>
              <a:ahLst/>
              <a:cxnLst/>
              <a:rect l="l" t="t" r="r" b="b"/>
              <a:pathLst>
                <a:path w="1092200" h="335280">
                  <a:moveTo>
                    <a:pt x="0" y="334746"/>
                  </a:moveTo>
                  <a:lnTo>
                    <a:pt x="1092022" y="334746"/>
                  </a:lnTo>
                  <a:lnTo>
                    <a:pt x="1092022" y="0"/>
                  </a:lnTo>
                  <a:lnTo>
                    <a:pt x="0" y="0"/>
                  </a:lnTo>
                  <a:lnTo>
                    <a:pt x="0" y="3347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AUTOMATION</a:t>
            </a:r>
            <a:r>
              <a:rPr spc="-114" dirty="0"/>
              <a:t> </a:t>
            </a:r>
            <a:r>
              <a:rPr spc="-400" dirty="0"/>
              <a:t>PAST</a:t>
            </a:r>
            <a:r>
              <a:rPr spc="-90" dirty="0"/>
              <a:t> </a:t>
            </a:r>
            <a:r>
              <a:rPr spc="-425" dirty="0"/>
              <a:t>PROJECTS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78562" y="4020947"/>
            <a:ext cx="3694429" cy="2264410"/>
            <a:chOff x="294944" y="4259453"/>
            <a:chExt cx="3694429" cy="226441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044" y="4297553"/>
              <a:ext cx="3618103" cy="21877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13994" y="4278503"/>
              <a:ext cx="3656329" cy="2226310"/>
            </a:xfrm>
            <a:custGeom>
              <a:avLst/>
              <a:gdLst/>
              <a:ahLst/>
              <a:cxnLst/>
              <a:rect l="l" t="t" r="r" b="b"/>
              <a:pathLst>
                <a:path w="3656329" h="2226309">
                  <a:moveTo>
                    <a:pt x="0" y="2225802"/>
                  </a:moveTo>
                  <a:lnTo>
                    <a:pt x="3656203" y="2225802"/>
                  </a:lnTo>
                  <a:lnTo>
                    <a:pt x="3656203" y="0"/>
                  </a:lnTo>
                  <a:lnTo>
                    <a:pt x="0" y="0"/>
                  </a:lnTo>
                  <a:lnTo>
                    <a:pt x="0" y="222580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10338" y="1654555"/>
            <a:ext cx="3669029" cy="2323465"/>
            <a:chOff x="326720" y="1893061"/>
            <a:chExt cx="3669029" cy="232346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120" y="1918461"/>
              <a:ext cx="3618103" cy="22726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9420" y="1905761"/>
              <a:ext cx="3643629" cy="2298065"/>
            </a:xfrm>
            <a:custGeom>
              <a:avLst/>
              <a:gdLst/>
              <a:ahLst/>
              <a:cxnLst/>
              <a:rect l="l" t="t" r="r" b="b"/>
              <a:pathLst>
                <a:path w="3643629" h="2298065">
                  <a:moveTo>
                    <a:pt x="0" y="2298065"/>
                  </a:moveTo>
                  <a:lnTo>
                    <a:pt x="3643503" y="2298065"/>
                  </a:lnTo>
                  <a:lnTo>
                    <a:pt x="3643503" y="0"/>
                  </a:lnTo>
                  <a:lnTo>
                    <a:pt x="0" y="0"/>
                  </a:lnTo>
                  <a:lnTo>
                    <a:pt x="0" y="22980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71A874C-E7BD-9685-06A8-F812C35CDDAB}"/>
              </a:ext>
            </a:extLst>
          </p:cNvPr>
          <p:cNvSpPr/>
          <p:nvPr/>
        </p:nvSpPr>
        <p:spPr>
          <a:xfrm>
            <a:off x="0" y="-2"/>
            <a:ext cx="12192000" cy="1066801"/>
          </a:xfrm>
          <a:prstGeom prst="rect">
            <a:avLst/>
          </a:prstGeom>
          <a:solidFill>
            <a:srgbClr val="1D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-up of a person&#10;&#10;AI-generated content may be incorrect.">
            <a:extLst>
              <a:ext uri="{FF2B5EF4-FFF2-40B4-BE49-F238E27FC236}">
                <a16:creationId xmlns:a16="http://schemas.microsoft.com/office/drawing/2014/main" id="{CA79D3D3-053A-5F25-80F0-195407EFD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" y="167262"/>
            <a:ext cx="1778000" cy="7471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F14F88-8B16-EB87-96B3-55E4124ECE57}"/>
              </a:ext>
            </a:extLst>
          </p:cNvPr>
          <p:cNvSpPr txBox="1"/>
          <p:nvPr/>
        </p:nvSpPr>
        <p:spPr>
          <a:xfrm>
            <a:off x="7848600" y="348732"/>
            <a:ext cx="3874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200" b="0" spc="120" dirty="0">
                <a:solidFill>
                  <a:schemeClr val="bg1"/>
                </a:solidFill>
                <a:latin typeface="Helvetica Neue Light" panose="02000403000000020004" pitchFamily="2" charset="0"/>
              </a:rPr>
              <a:t>Automation Past Projects</a:t>
            </a:r>
            <a:endParaRPr lang="en-US" sz="2200" dirty="0"/>
          </a:p>
        </p:txBody>
      </p:sp>
      <p:grpSp>
        <p:nvGrpSpPr>
          <p:cNvPr id="32" name="object 4">
            <a:extLst>
              <a:ext uri="{FF2B5EF4-FFF2-40B4-BE49-F238E27FC236}">
                <a16:creationId xmlns:a16="http://schemas.microsoft.com/office/drawing/2014/main" id="{9B4ECD06-E607-E1BE-6731-E24841815157}"/>
              </a:ext>
            </a:extLst>
          </p:cNvPr>
          <p:cNvGrpSpPr/>
          <p:nvPr/>
        </p:nvGrpSpPr>
        <p:grpSpPr>
          <a:xfrm>
            <a:off x="7848600" y="4042500"/>
            <a:ext cx="3749040" cy="2220556"/>
            <a:chOff x="8031226" y="2003297"/>
            <a:chExt cx="3749040" cy="2175509"/>
          </a:xfrm>
        </p:grpSpPr>
        <p:pic>
          <p:nvPicPr>
            <p:cNvPr id="33" name="object 5">
              <a:extLst>
                <a:ext uri="{FF2B5EF4-FFF2-40B4-BE49-F238E27FC236}">
                  <a16:creationId xmlns:a16="http://schemas.microsoft.com/office/drawing/2014/main" id="{3888F875-D4DB-75CF-F167-2CDF3183E8B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0276" y="2022348"/>
              <a:ext cx="3710558" cy="2137410"/>
            </a:xfrm>
            <a:prstGeom prst="rect">
              <a:avLst/>
            </a:prstGeom>
          </p:spPr>
        </p:pic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BA99B54F-64A3-E671-2B6E-D7B2CD209BC4}"/>
                </a:ext>
              </a:extLst>
            </p:cNvPr>
            <p:cNvSpPr/>
            <p:nvPr/>
          </p:nvSpPr>
          <p:spPr>
            <a:xfrm>
              <a:off x="8031226" y="2003298"/>
              <a:ext cx="3749040" cy="2175510"/>
            </a:xfrm>
            <a:custGeom>
              <a:avLst/>
              <a:gdLst/>
              <a:ahLst/>
              <a:cxnLst/>
              <a:rect l="l" t="t" r="r" b="b"/>
              <a:pathLst>
                <a:path w="3749040" h="2175510">
                  <a:moveTo>
                    <a:pt x="0" y="2175510"/>
                  </a:moveTo>
                  <a:lnTo>
                    <a:pt x="3748658" y="2175510"/>
                  </a:lnTo>
                  <a:lnTo>
                    <a:pt x="3748658" y="0"/>
                  </a:lnTo>
                  <a:lnTo>
                    <a:pt x="0" y="0"/>
                  </a:lnTo>
                  <a:lnTo>
                    <a:pt x="0" y="217551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90892" y="4053382"/>
            <a:ext cx="3691508" cy="2190496"/>
          </a:xfrm>
          <a:prstGeom prst="rect">
            <a:avLst/>
          </a:prstGeom>
        </p:spPr>
      </p:pic>
      <p:sp>
        <p:nvSpPr>
          <p:cNvPr id="2" name="TextBox 24">
            <a:extLst>
              <a:ext uri="{FF2B5EF4-FFF2-40B4-BE49-F238E27FC236}">
                <a16:creationId xmlns:a16="http://schemas.microsoft.com/office/drawing/2014/main" id="{386D1672-DF58-42A2-C052-6486A61D2FC3}"/>
              </a:ext>
            </a:extLst>
          </p:cNvPr>
          <p:cNvSpPr txBox="1"/>
          <p:nvPr/>
        </p:nvSpPr>
        <p:spPr>
          <a:xfrm>
            <a:off x="297612" y="1269621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Flange Bender Station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896257F1-1EF6-E92C-D9E9-BE1088BFADD0}"/>
              </a:ext>
            </a:extLst>
          </p:cNvPr>
          <p:cNvSpPr txBox="1"/>
          <p:nvPr/>
        </p:nvSpPr>
        <p:spPr>
          <a:xfrm>
            <a:off x="4158108" y="1283698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Material Handling Robot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FC630E79-A433-1D75-01DB-45F360DB08FE}"/>
              </a:ext>
            </a:extLst>
          </p:cNvPr>
          <p:cNvSpPr txBox="1"/>
          <p:nvPr/>
        </p:nvSpPr>
        <p:spPr>
          <a:xfrm>
            <a:off x="7828005" y="1269621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Robotic Clip Install Assembly Line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4BFB6681-63F2-FD19-90E8-58F055AF17A9}"/>
              </a:ext>
            </a:extLst>
          </p:cNvPr>
          <p:cNvSpPr txBox="1"/>
          <p:nvPr/>
        </p:nvSpPr>
        <p:spPr>
          <a:xfrm>
            <a:off x="297612" y="6284991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Roll Beds &amp; Carriers</a:t>
            </a: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A557400C-CED9-0E54-6702-F95C3E594879}"/>
              </a:ext>
            </a:extLst>
          </p:cNvPr>
          <p:cNvSpPr txBox="1"/>
          <p:nvPr/>
        </p:nvSpPr>
        <p:spPr>
          <a:xfrm>
            <a:off x="4069460" y="6288354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V6 Dunnage Handling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C1D9B863-F143-0836-1F88-BF8B7A07A8DC}"/>
              </a:ext>
            </a:extLst>
          </p:cNvPr>
          <p:cNvSpPr txBox="1"/>
          <p:nvPr/>
        </p:nvSpPr>
        <p:spPr>
          <a:xfrm>
            <a:off x="7852719" y="6275643"/>
            <a:ext cx="413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CA" sz="1600" b="1" spc="120" dirty="0">
                <a:solidFill>
                  <a:schemeClr val="tx1"/>
                </a:solidFill>
                <a:latin typeface="Helvetica Neue Light" panose="02000403000000020004" pitchFamily="2" charset="0"/>
              </a:rPr>
              <a:t>Dial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2221</Words>
  <Application>Microsoft Macintosh PowerPoint</Application>
  <PresentationFormat>Widescreen</PresentationFormat>
  <Paragraphs>499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Arial</vt:lpstr>
      <vt:lpstr>Calibri</vt:lpstr>
      <vt:lpstr>Helvetica</vt:lpstr>
      <vt:lpstr>Helvetica Light</vt:lpstr>
      <vt:lpstr>Helvetica Neue Light</vt:lpstr>
      <vt:lpstr>Tahoma</vt:lpstr>
      <vt:lpstr>Times New Roman</vt:lpstr>
      <vt:lpstr>Wingdings</vt:lpstr>
      <vt:lpstr>Office Theme</vt:lpstr>
      <vt:lpstr>The Ultimate in Quality &amp; Innovation</vt:lpstr>
      <vt:lpstr>PowerPoint Presentation</vt:lpstr>
      <vt:lpstr>PowerPoint Presentation</vt:lpstr>
      <vt:lpstr>OUR VISION / OUR MISSION</vt:lpstr>
      <vt:lpstr>PowerPoint Presentation</vt:lpstr>
      <vt:lpstr>CERTIFICATION &amp; NAICS CODES</vt:lpstr>
      <vt:lpstr>ABOUT AUTOMATION DIVISION</vt:lpstr>
      <vt:lpstr>OUR TEAM</vt:lpstr>
      <vt:lpstr>AUTOMATION PAST PROJECTS</vt:lpstr>
      <vt:lpstr>AUTOMATION PAST PROJECTS</vt:lpstr>
      <vt:lpstr>AUTOMATION ROI CALCULATOR</vt:lpstr>
      <vt:lpstr>PowerPoint Presentation</vt:lpstr>
      <vt:lpstr>PowerPoint Presentation</vt:lpstr>
      <vt:lpstr>PowerPoint Presentation</vt:lpstr>
      <vt:lpstr>PowerPoint Presentation</vt:lpstr>
      <vt:lpstr>ABOUT FABRICATION DIVISION</vt:lpstr>
      <vt:lpstr>FABRICATION PAST PROJECTS</vt:lpstr>
      <vt:lpstr>FABRICATION PAST PROJECTS</vt:lpstr>
      <vt:lpstr>FABRICATION PAST PROJECTS</vt:lpstr>
      <vt:lpstr>FABRICATION PAST PROJECTS</vt:lpstr>
      <vt:lpstr>FABRICATION PAST PROJECTS</vt:lpstr>
      <vt:lpstr>FABRICATION PAST PROJECTS</vt:lpstr>
      <vt:lpstr>PowerPoint Presentation</vt:lpstr>
      <vt:lpstr>VALUED GLOBAL CUSTOMERS</vt:lpstr>
      <vt:lpstr>Headquarters: Oldcastle, Ontario, Canada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Harpreet Joshi</dc:creator>
  <cp:lastModifiedBy>Tom Hensel</cp:lastModifiedBy>
  <cp:revision>29</cp:revision>
  <dcterms:created xsi:type="dcterms:W3CDTF">2025-03-23T16:05:04Z</dcterms:created>
  <dcterms:modified xsi:type="dcterms:W3CDTF">2025-03-26T15:27:31Z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2025-03-23T00:00:00Z</vt:filetime>
  </property>
  <property fmtid="{D5CDD505-2E9C-101B-9397-08002B2CF9AE}" pid="5" name="Producer">
    <vt:lpwstr>Microsoft® PowerPoint® for Microsoft 365</vt:lpwstr>
  </property>
</Properties>
</file>